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2"/>
  </p:notesMasterIdLst>
  <p:sldIdLst>
    <p:sldId id="256" r:id="rId2"/>
    <p:sldId id="258" r:id="rId3"/>
    <p:sldId id="343" r:id="rId4"/>
    <p:sldId id="350" r:id="rId5"/>
    <p:sldId id="351" r:id="rId6"/>
    <p:sldId id="335" r:id="rId7"/>
    <p:sldId id="341" r:id="rId8"/>
    <p:sldId id="345" r:id="rId9"/>
    <p:sldId id="347" r:id="rId10"/>
    <p:sldId id="348" r:id="rId11"/>
    <p:sldId id="349" r:id="rId12"/>
    <p:sldId id="310" r:id="rId13"/>
    <p:sldId id="344" r:id="rId14"/>
    <p:sldId id="259" r:id="rId15"/>
    <p:sldId id="260" r:id="rId16"/>
    <p:sldId id="261" r:id="rId17"/>
    <p:sldId id="263" r:id="rId18"/>
    <p:sldId id="289" r:id="rId19"/>
    <p:sldId id="290" r:id="rId20"/>
    <p:sldId id="291" r:id="rId21"/>
    <p:sldId id="292" r:id="rId22"/>
    <p:sldId id="305" r:id="rId23"/>
    <p:sldId id="306" r:id="rId24"/>
    <p:sldId id="307" r:id="rId25"/>
    <p:sldId id="308" r:id="rId26"/>
    <p:sldId id="296" r:id="rId27"/>
    <p:sldId id="288" r:id="rId28"/>
    <p:sldId id="309" r:id="rId29"/>
    <p:sldId id="293" r:id="rId30"/>
    <p:sldId id="294" r:id="rId31"/>
    <p:sldId id="295" r:id="rId32"/>
    <p:sldId id="298" r:id="rId33"/>
    <p:sldId id="302" r:id="rId34"/>
    <p:sldId id="315" r:id="rId35"/>
    <p:sldId id="314" r:id="rId36"/>
    <p:sldId id="313" r:id="rId37"/>
    <p:sldId id="299" r:id="rId38"/>
    <p:sldId id="300" r:id="rId39"/>
    <p:sldId id="303" r:id="rId40"/>
    <p:sldId id="317"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1"/>
    <p:restoredTop sz="96327"/>
  </p:normalViewPr>
  <p:slideViewPr>
    <p:cSldViewPr snapToGrid="0" snapToObjects="1">
      <p:cViewPr varScale="1">
        <p:scale>
          <a:sx n="104" d="100"/>
          <a:sy n="104" d="100"/>
        </p:scale>
        <p:origin x="232" y="7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7D87CEC-05FA-4B4D-8588-D445F5715C7C}" type="doc">
      <dgm:prSet loTypeId="urn:microsoft.com/office/officeart/2005/8/layout/vList2" loCatId="list" qsTypeId="urn:microsoft.com/office/officeart/2005/8/quickstyle/simple3" qsCatId="simple" csTypeId="urn:microsoft.com/office/officeart/2005/8/colors/colorful5" csCatId="colorful"/>
      <dgm:spPr/>
      <dgm:t>
        <a:bodyPr/>
        <a:lstStyle/>
        <a:p>
          <a:endParaRPr lang="en-US"/>
        </a:p>
      </dgm:t>
    </dgm:pt>
    <dgm:pt modelId="{F4A1A681-9BD2-4DF8-B717-59773E20122D}">
      <dgm:prSet/>
      <dgm:spPr/>
      <dgm:t>
        <a:bodyPr/>
        <a:lstStyle/>
        <a:p>
          <a:r>
            <a:rPr lang="en-US"/>
            <a:t>Rules-based decisions?</a:t>
          </a:r>
        </a:p>
      </dgm:t>
    </dgm:pt>
    <dgm:pt modelId="{182E9545-7569-481A-BEF0-171F8212761E}" type="parTrans" cxnId="{795A6AF5-178D-4618-BA5B-6301095CF298}">
      <dgm:prSet/>
      <dgm:spPr/>
      <dgm:t>
        <a:bodyPr/>
        <a:lstStyle/>
        <a:p>
          <a:endParaRPr lang="en-US"/>
        </a:p>
      </dgm:t>
    </dgm:pt>
    <dgm:pt modelId="{C1BE4561-C4D1-46BB-AF36-A06FE6E99BB0}" type="sibTrans" cxnId="{795A6AF5-178D-4618-BA5B-6301095CF298}">
      <dgm:prSet/>
      <dgm:spPr/>
      <dgm:t>
        <a:bodyPr/>
        <a:lstStyle/>
        <a:p>
          <a:endParaRPr lang="en-US"/>
        </a:p>
      </dgm:t>
    </dgm:pt>
    <dgm:pt modelId="{C277B7B1-B91B-4061-82E5-A31B60363484}">
      <dgm:prSet/>
      <dgm:spPr/>
      <dgm:t>
        <a:bodyPr/>
        <a:lstStyle/>
        <a:p>
          <a:r>
            <a:rPr lang="en-US" dirty="0"/>
            <a:t>Understanding informed by data?</a:t>
          </a:r>
        </a:p>
      </dgm:t>
    </dgm:pt>
    <dgm:pt modelId="{B30A2E0C-6E7A-4278-A5CA-64727B599D3C}" type="parTrans" cxnId="{B38E8C68-2A24-4D06-AC08-7B187972C896}">
      <dgm:prSet/>
      <dgm:spPr/>
      <dgm:t>
        <a:bodyPr/>
        <a:lstStyle/>
        <a:p>
          <a:endParaRPr lang="en-US"/>
        </a:p>
      </dgm:t>
    </dgm:pt>
    <dgm:pt modelId="{AFF0C5CB-B877-4358-8E0C-7D72E5FE4488}" type="sibTrans" cxnId="{B38E8C68-2A24-4D06-AC08-7B187972C896}">
      <dgm:prSet/>
      <dgm:spPr/>
      <dgm:t>
        <a:bodyPr/>
        <a:lstStyle/>
        <a:p>
          <a:endParaRPr lang="en-US"/>
        </a:p>
      </dgm:t>
    </dgm:pt>
    <dgm:pt modelId="{40796891-1616-E743-ABD1-D418B54A9C70}" type="pres">
      <dgm:prSet presAssocID="{87D87CEC-05FA-4B4D-8588-D445F5715C7C}" presName="linear" presStyleCnt="0">
        <dgm:presLayoutVars>
          <dgm:animLvl val="lvl"/>
          <dgm:resizeHandles val="exact"/>
        </dgm:presLayoutVars>
      </dgm:prSet>
      <dgm:spPr/>
    </dgm:pt>
    <dgm:pt modelId="{E395E3E3-528C-2C48-8171-A6C747E5EA0B}" type="pres">
      <dgm:prSet presAssocID="{F4A1A681-9BD2-4DF8-B717-59773E20122D}" presName="parentText" presStyleLbl="node1" presStyleIdx="0" presStyleCnt="2">
        <dgm:presLayoutVars>
          <dgm:chMax val="0"/>
          <dgm:bulletEnabled val="1"/>
        </dgm:presLayoutVars>
      </dgm:prSet>
      <dgm:spPr/>
    </dgm:pt>
    <dgm:pt modelId="{B356F0E8-A76E-6940-86D3-78FE48C7040F}" type="pres">
      <dgm:prSet presAssocID="{C1BE4561-C4D1-46BB-AF36-A06FE6E99BB0}" presName="spacer" presStyleCnt="0"/>
      <dgm:spPr/>
    </dgm:pt>
    <dgm:pt modelId="{DCCFEA85-E6DC-EF49-8CF1-FD06F1239DE7}" type="pres">
      <dgm:prSet presAssocID="{C277B7B1-B91B-4061-82E5-A31B60363484}" presName="parentText" presStyleLbl="node1" presStyleIdx="1" presStyleCnt="2">
        <dgm:presLayoutVars>
          <dgm:chMax val="0"/>
          <dgm:bulletEnabled val="1"/>
        </dgm:presLayoutVars>
      </dgm:prSet>
      <dgm:spPr/>
    </dgm:pt>
  </dgm:ptLst>
  <dgm:cxnLst>
    <dgm:cxn modelId="{B38E8C68-2A24-4D06-AC08-7B187972C896}" srcId="{87D87CEC-05FA-4B4D-8588-D445F5715C7C}" destId="{C277B7B1-B91B-4061-82E5-A31B60363484}" srcOrd="1" destOrd="0" parTransId="{B30A2E0C-6E7A-4278-A5CA-64727B599D3C}" sibTransId="{AFF0C5CB-B877-4358-8E0C-7D72E5FE4488}"/>
    <dgm:cxn modelId="{05D2646E-49AE-8240-B381-2E79D9920AA3}" type="presOf" srcId="{C277B7B1-B91B-4061-82E5-A31B60363484}" destId="{DCCFEA85-E6DC-EF49-8CF1-FD06F1239DE7}" srcOrd="0" destOrd="0" presId="urn:microsoft.com/office/officeart/2005/8/layout/vList2"/>
    <dgm:cxn modelId="{527150A9-11C7-9B40-B810-1FF31BD0F8AF}" type="presOf" srcId="{87D87CEC-05FA-4B4D-8588-D445F5715C7C}" destId="{40796891-1616-E743-ABD1-D418B54A9C70}" srcOrd="0" destOrd="0" presId="urn:microsoft.com/office/officeart/2005/8/layout/vList2"/>
    <dgm:cxn modelId="{923177CC-5DA0-914A-AD54-84D6DCB5DF06}" type="presOf" srcId="{F4A1A681-9BD2-4DF8-B717-59773E20122D}" destId="{E395E3E3-528C-2C48-8171-A6C747E5EA0B}" srcOrd="0" destOrd="0" presId="urn:microsoft.com/office/officeart/2005/8/layout/vList2"/>
    <dgm:cxn modelId="{795A6AF5-178D-4618-BA5B-6301095CF298}" srcId="{87D87CEC-05FA-4B4D-8588-D445F5715C7C}" destId="{F4A1A681-9BD2-4DF8-B717-59773E20122D}" srcOrd="0" destOrd="0" parTransId="{182E9545-7569-481A-BEF0-171F8212761E}" sibTransId="{C1BE4561-C4D1-46BB-AF36-A06FE6E99BB0}"/>
    <dgm:cxn modelId="{C988B1BD-262A-AD43-9FF8-CB83B9AABC10}" type="presParOf" srcId="{40796891-1616-E743-ABD1-D418B54A9C70}" destId="{E395E3E3-528C-2C48-8171-A6C747E5EA0B}" srcOrd="0" destOrd="0" presId="urn:microsoft.com/office/officeart/2005/8/layout/vList2"/>
    <dgm:cxn modelId="{D4CAAAE7-FC00-5645-A759-F78A81CCE56C}" type="presParOf" srcId="{40796891-1616-E743-ABD1-D418B54A9C70}" destId="{B356F0E8-A76E-6940-86D3-78FE48C7040F}" srcOrd="1" destOrd="0" presId="urn:microsoft.com/office/officeart/2005/8/layout/vList2"/>
    <dgm:cxn modelId="{1D9CBAD7-507C-9440-B3F0-77433299BB13}" type="presParOf" srcId="{40796891-1616-E743-ABD1-D418B54A9C70}" destId="{DCCFEA85-E6DC-EF49-8CF1-FD06F1239DE7}"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395E3E3-528C-2C48-8171-A6C747E5EA0B}">
      <dsp:nvSpPr>
        <dsp:cNvPr id="0" name=""/>
        <dsp:cNvSpPr/>
      </dsp:nvSpPr>
      <dsp:spPr>
        <a:xfrm>
          <a:off x="0" y="436522"/>
          <a:ext cx="6089650" cy="2267460"/>
        </a:xfrm>
        <a:prstGeom prst="roundRect">
          <a:avLst/>
        </a:prstGeom>
        <a:gradFill rotWithShape="0">
          <a:gsLst>
            <a:gs pos="0">
              <a:schemeClr val="accent5">
                <a:hueOff val="0"/>
                <a:satOff val="0"/>
                <a:lumOff val="0"/>
                <a:alphaOff val="0"/>
                <a:lumMod val="110000"/>
                <a:satMod val="105000"/>
                <a:tint val="67000"/>
              </a:schemeClr>
            </a:gs>
            <a:gs pos="50000">
              <a:schemeClr val="accent5">
                <a:hueOff val="0"/>
                <a:satOff val="0"/>
                <a:lumOff val="0"/>
                <a:alphaOff val="0"/>
                <a:lumMod val="105000"/>
                <a:satMod val="103000"/>
                <a:tint val="73000"/>
              </a:schemeClr>
            </a:gs>
            <a:gs pos="100000">
              <a:schemeClr val="accent5">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17170" tIns="217170" rIns="217170" bIns="217170" numCol="1" spcCol="1270" anchor="ctr" anchorCtr="0">
          <a:noAutofit/>
        </a:bodyPr>
        <a:lstStyle/>
        <a:p>
          <a:pPr marL="0" lvl="0" indent="0" algn="l" defTabSz="2533650">
            <a:lnSpc>
              <a:spcPct val="90000"/>
            </a:lnSpc>
            <a:spcBef>
              <a:spcPct val="0"/>
            </a:spcBef>
            <a:spcAft>
              <a:spcPct val="35000"/>
            </a:spcAft>
            <a:buNone/>
          </a:pPr>
          <a:r>
            <a:rPr lang="en-US" sz="5700" kern="1200"/>
            <a:t>Rules-based decisions?</a:t>
          </a:r>
        </a:p>
      </dsp:txBody>
      <dsp:txXfrm>
        <a:off x="110688" y="547210"/>
        <a:ext cx="5868274" cy="2046084"/>
      </dsp:txXfrm>
    </dsp:sp>
    <dsp:sp modelId="{DCCFEA85-E6DC-EF49-8CF1-FD06F1239DE7}">
      <dsp:nvSpPr>
        <dsp:cNvPr id="0" name=""/>
        <dsp:cNvSpPr/>
      </dsp:nvSpPr>
      <dsp:spPr>
        <a:xfrm>
          <a:off x="0" y="2868142"/>
          <a:ext cx="6089650" cy="2267460"/>
        </a:xfrm>
        <a:prstGeom prst="roundRect">
          <a:avLst/>
        </a:prstGeom>
        <a:gradFill rotWithShape="0">
          <a:gsLst>
            <a:gs pos="0">
              <a:schemeClr val="accent5">
                <a:hueOff val="-6758543"/>
                <a:satOff val="-17419"/>
                <a:lumOff val="-11765"/>
                <a:alphaOff val="0"/>
                <a:lumMod val="110000"/>
                <a:satMod val="105000"/>
                <a:tint val="67000"/>
              </a:schemeClr>
            </a:gs>
            <a:gs pos="50000">
              <a:schemeClr val="accent5">
                <a:hueOff val="-6758543"/>
                <a:satOff val="-17419"/>
                <a:lumOff val="-11765"/>
                <a:alphaOff val="0"/>
                <a:lumMod val="105000"/>
                <a:satMod val="103000"/>
                <a:tint val="73000"/>
              </a:schemeClr>
            </a:gs>
            <a:gs pos="100000">
              <a:schemeClr val="accent5">
                <a:hueOff val="-6758543"/>
                <a:satOff val="-17419"/>
                <a:lumOff val="-11765"/>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17170" tIns="217170" rIns="217170" bIns="217170" numCol="1" spcCol="1270" anchor="ctr" anchorCtr="0">
          <a:noAutofit/>
        </a:bodyPr>
        <a:lstStyle/>
        <a:p>
          <a:pPr marL="0" lvl="0" indent="0" algn="l" defTabSz="2533650">
            <a:lnSpc>
              <a:spcPct val="90000"/>
            </a:lnSpc>
            <a:spcBef>
              <a:spcPct val="0"/>
            </a:spcBef>
            <a:spcAft>
              <a:spcPct val="35000"/>
            </a:spcAft>
            <a:buNone/>
          </a:pPr>
          <a:r>
            <a:rPr lang="en-US" sz="5700" kern="1200" dirty="0"/>
            <a:t>Understanding informed by data?</a:t>
          </a:r>
        </a:p>
      </dsp:txBody>
      <dsp:txXfrm>
        <a:off x="110688" y="2978830"/>
        <a:ext cx="5868274" cy="2046084"/>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EBFB5F-08F2-8341-8C66-BD5A5FAA634D}" type="datetimeFigureOut">
              <a:rPr lang="en-US" smtClean="0"/>
              <a:t>3/11/20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061A11D-7B29-5B43-AE43-3852C36636B7}" type="slidenum">
              <a:rPr lang="en-US" smtClean="0"/>
              <a:t>‹#›</a:t>
            </a:fld>
            <a:endParaRPr lang="en-US"/>
          </a:p>
        </p:txBody>
      </p:sp>
    </p:spTree>
    <p:extLst>
      <p:ext uri="{BB962C8B-B14F-4D97-AF65-F5344CB8AC3E}">
        <p14:creationId xmlns:p14="http://schemas.microsoft.com/office/powerpoint/2010/main" val="12398521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file:///Users/ben/dev/just_enough_R/docs/multiple-comparisons.html#power"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benwhalley.github.io/just-enough-r/multiple-comparisons.html#ref-feise2002multiple"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rsos.royalsocietypublishing.org/content/1/3/140216#ref-17"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46C2D4C-C558-C14E-AA44-068BF34A51C6}" type="slidenum">
              <a:rPr lang="en-US" smtClean="0"/>
              <a:t>12</a:t>
            </a:fld>
            <a:endParaRPr lang="en-US"/>
          </a:p>
        </p:txBody>
      </p:sp>
    </p:spTree>
    <p:extLst>
      <p:ext uri="{BB962C8B-B14F-4D97-AF65-F5344CB8AC3E}">
        <p14:creationId xmlns:p14="http://schemas.microsoft.com/office/powerpoint/2010/main" val="40486789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46C2D4C-C558-C14E-AA44-068BF34A51C6}" type="slidenum">
              <a:rPr lang="en-US" smtClean="0"/>
              <a:t>26</a:t>
            </a:fld>
            <a:endParaRPr lang="en-US"/>
          </a:p>
        </p:txBody>
      </p:sp>
    </p:spTree>
    <p:extLst>
      <p:ext uri="{BB962C8B-B14F-4D97-AF65-F5344CB8AC3E}">
        <p14:creationId xmlns:p14="http://schemas.microsoft.com/office/powerpoint/2010/main" val="28862848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46C2D4C-C558-C14E-AA44-068BF34A51C6}" type="slidenum">
              <a:rPr lang="en-US" smtClean="0"/>
              <a:t>27</a:t>
            </a:fld>
            <a:endParaRPr lang="en-US"/>
          </a:p>
        </p:txBody>
      </p:sp>
    </p:spTree>
    <p:extLst>
      <p:ext uri="{BB962C8B-B14F-4D97-AF65-F5344CB8AC3E}">
        <p14:creationId xmlns:p14="http://schemas.microsoft.com/office/powerpoint/2010/main" val="8122816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Inevitably, it depends!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If your worry is ever making a type 1 error then you need to </a:t>
            </a:r>
            <a:r>
              <a:rPr lang="en-US" sz="1200" b="0" i="1" kern="1200" dirty="0">
                <a:solidFill>
                  <a:schemeClr val="tx1"/>
                </a:solidFill>
                <a:effectLst/>
                <a:latin typeface="+mn-lt"/>
                <a:ea typeface="+mn-ea"/>
                <a:cs typeface="+mn-cs"/>
              </a:rPr>
              <a:t>control the familywise error rate</a:t>
            </a:r>
            <a:r>
              <a:rPr lang="en-US" sz="1200" b="0" i="0" kern="1200" dirty="0">
                <a:solidFill>
                  <a:schemeClr val="tx1"/>
                </a:solidFill>
                <a:effectLst/>
                <a:latin typeface="+mn-lt"/>
                <a:ea typeface="+mn-ea"/>
                <a:cs typeface="+mn-cs"/>
              </a:rPr>
              <a:t>. The Bonferroni or Tukey correction are likely the best solutions (see details below). Both have the disadvantage of increasing the type 2 error rate: you will falsely accept the null more frequently, and so neglect findings which are ‘true’ and might be theoretically or clinically relevant.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If your main concern is about the number of ‘false discoveries’ you make, and you think it’s import to you to avoid rejecting ‘good’ hypotheses, then you need a technique to control the </a:t>
            </a:r>
            <a:r>
              <a:rPr lang="en-US" sz="1200" b="0" i="1" kern="1200" dirty="0">
                <a:solidFill>
                  <a:schemeClr val="tx1"/>
                </a:solidFill>
                <a:effectLst/>
                <a:latin typeface="+mn-lt"/>
                <a:ea typeface="+mn-ea"/>
                <a:cs typeface="+mn-cs"/>
              </a:rPr>
              <a:t>false discovery rate</a:t>
            </a:r>
            <a:r>
              <a:rPr lang="en-US" sz="1200" b="0" i="0" kern="1200" dirty="0">
                <a:solidFill>
                  <a:schemeClr val="tx1"/>
                </a:solidFill>
                <a:effectLst/>
                <a:latin typeface="+mn-lt"/>
                <a:ea typeface="+mn-ea"/>
                <a:cs typeface="+mn-cs"/>
              </a:rPr>
              <a:t>. The </a:t>
            </a:r>
            <a:r>
              <a:rPr lang="en-US" sz="1200" b="0" i="0" kern="1200" dirty="0" err="1">
                <a:solidFill>
                  <a:schemeClr val="tx1"/>
                </a:solidFill>
                <a:effectLst/>
                <a:latin typeface="+mn-lt"/>
                <a:ea typeface="+mn-ea"/>
                <a:cs typeface="+mn-cs"/>
              </a:rPr>
              <a:t>Benjamini</a:t>
            </a:r>
            <a:r>
              <a:rPr lang="en-US" sz="1200" b="0" i="0" kern="1200" dirty="0">
                <a:solidFill>
                  <a:schemeClr val="tx1"/>
                </a:solidFill>
                <a:effectLst/>
                <a:latin typeface="+mn-lt"/>
                <a:ea typeface="+mn-ea"/>
                <a:cs typeface="+mn-cs"/>
              </a:rPr>
              <a:t> and Hochberg method, often abbreviated as BH or FDR correction, is what you need.</a:t>
            </a:r>
          </a:p>
          <a:p>
            <a:endParaRPr lang="en-US" dirty="0"/>
          </a:p>
        </p:txBody>
      </p:sp>
      <p:sp>
        <p:nvSpPr>
          <p:cNvPr id="4" name="Slide Number Placeholder 3"/>
          <p:cNvSpPr>
            <a:spLocks noGrp="1"/>
          </p:cNvSpPr>
          <p:nvPr>
            <p:ph type="sldNum" sz="quarter" idx="10"/>
          </p:nvPr>
        </p:nvSpPr>
        <p:spPr/>
        <p:txBody>
          <a:bodyPr/>
          <a:lstStyle/>
          <a:p>
            <a:fld id="{046C2D4C-C558-C14E-AA44-068BF34A51C6}" type="slidenum">
              <a:rPr lang="en-US" smtClean="0"/>
              <a:t>29</a:t>
            </a:fld>
            <a:endParaRPr lang="en-US"/>
          </a:p>
        </p:txBody>
      </p:sp>
    </p:spTree>
    <p:extLst>
      <p:ext uri="{BB962C8B-B14F-4D97-AF65-F5344CB8AC3E}">
        <p14:creationId xmlns:p14="http://schemas.microsoft.com/office/powerpoint/2010/main" val="21765063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Which technique?</a:t>
            </a:r>
          </a:p>
          <a:p>
            <a:endParaRPr lang="en-US" sz="1200" b="1"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Inevitably, it depends!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If your worry is ever making a type 1 error then you need to </a:t>
            </a:r>
            <a:r>
              <a:rPr lang="en-US" sz="1200" b="0" i="1" kern="1200" dirty="0">
                <a:solidFill>
                  <a:schemeClr val="tx1"/>
                </a:solidFill>
                <a:effectLst/>
                <a:latin typeface="+mn-lt"/>
                <a:ea typeface="+mn-ea"/>
                <a:cs typeface="+mn-cs"/>
              </a:rPr>
              <a:t>control the familywise error rate</a:t>
            </a:r>
            <a:r>
              <a:rPr lang="en-US" sz="1200" b="0" i="0" kern="1200" dirty="0">
                <a:solidFill>
                  <a:schemeClr val="tx1"/>
                </a:solidFill>
                <a:effectLst/>
                <a:latin typeface="+mn-lt"/>
                <a:ea typeface="+mn-ea"/>
                <a:cs typeface="+mn-cs"/>
              </a:rPr>
              <a:t>. The Bonferroni or Tukey correction are likely the best solutions (see details below). Both have the disadvantage of increasing the type 2 error rate: you will falsely accept the null more frequently, and so neglect findings which are ‘true’ and might be theoretically or clinically relevant.</a:t>
            </a:r>
          </a:p>
          <a:p>
            <a:r>
              <a:rPr lang="en-US" sz="1200" b="0" i="0" kern="1200" dirty="0">
                <a:solidFill>
                  <a:schemeClr val="tx1"/>
                </a:solidFill>
                <a:effectLst/>
                <a:latin typeface="+mn-lt"/>
                <a:ea typeface="+mn-ea"/>
                <a:cs typeface="+mn-cs"/>
              </a:rPr>
              <a:t>If your main concern is about the number of ‘false discoveries’ you make, and you think it’s import to you to avoid rejecting ‘good’ hypotheses, then you need a technique to control the </a:t>
            </a:r>
            <a:r>
              <a:rPr lang="en-US" sz="1200" b="0" i="1" kern="1200" dirty="0">
                <a:solidFill>
                  <a:schemeClr val="tx1"/>
                </a:solidFill>
                <a:effectLst/>
                <a:latin typeface="+mn-lt"/>
                <a:ea typeface="+mn-ea"/>
                <a:cs typeface="+mn-cs"/>
              </a:rPr>
              <a:t>false discovery rate</a:t>
            </a:r>
            <a:r>
              <a:rPr lang="en-US" sz="1200" b="0" i="0" kern="1200" dirty="0">
                <a:solidFill>
                  <a:schemeClr val="tx1"/>
                </a:solidFill>
                <a:effectLst/>
                <a:latin typeface="+mn-lt"/>
                <a:ea typeface="+mn-ea"/>
                <a:cs typeface="+mn-cs"/>
              </a:rPr>
              <a:t>. The </a:t>
            </a:r>
            <a:r>
              <a:rPr lang="en-US" sz="1200" b="0" i="0" kern="1200" dirty="0" err="1">
                <a:solidFill>
                  <a:schemeClr val="tx1"/>
                </a:solidFill>
                <a:effectLst/>
                <a:latin typeface="+mn-lt"/>
                <a:ea typeface="+mn-ea"/>
                <a:cs typeface="+mn-cs"/>
              </a:rPr>
              <a:t>Benjamini</a:t>
            </a:r>
            <a:r>
              <a:rPr lang="en-US" sz="1200" b="0" i="0" kern="1200" dirty="0">
                <a:solidFill>
                  <a:schemeClr val="tx1"/>
                </a:solidFill>
                <a:effectLst/>
                <a:latin typeface="+mn-lt"/>
                <a:ea typeface="+mn-ea"/>
                <a:cs typeface="+mn-cs"/>
              </a:rPr>
              <a:t> and Hochberg method, often abbreviated as BH or FDR correction, is what you need.</a:t>
            </a:r>
          </a:p>
          <a:p>
            <a:r>
              <a:rPr lang="en-US" sz="1200" b="0" i="0" kern="1200" dirty="0">
                <a:solidFill>
                  <a:schemeClr val="tx1"/>
                </a:solidFill>
                <a:effectLst/>
                <a:latin typeface="+mn-lt"/>
                <a:ea typeface="+mn-ea"/>
                <a:cs typeface="+mn-cs"/>
              </a:rPr>
              <a:t>Principled arguments can be made for both approaches; there is no ‘correct choice’. Which you pick will depend on which concerns are most pressing to you, and also (inevitably) what is conventional in your field.</a:t>
            </a:r>
          </a:p>
          <a:p>
            <a:endParaRPr lang="en-US" dirty="0"/>
          </a:p>
        </p:txBody>
      </p:sp>
      <p:sp>
        <p:nvSpPr>
          <p:cNvPr id="4" name="Slide Number Placeholder 3"/>
          <p:cNvSpPr>
            <a:spLocks noGrp="1"/>
          </p:cNvSpPr>
          <p:nvPr>
            <p:ph type="sldNum" sz="quarter" idx="10"/>
          </p:nvPr>
        </p:nvSpPr>
        <p:spPr/>
        <p:txBody>
          <a:bodyPr/>
          <a:lstStyle/>
          <a:p>
            <a:fld id="{046C2D4C-C558-C14E-AA44-068BF34A51C6}" type="slidenum">
              <a:rPr lang="en-US" smtClean="0"/>
              <a:t>30</a:t>
            </a:fld>
            <a:endParaRPr lang="en-US"/>
          </a:p>
        </p:txBody>
      </p:sp>
    </p:spTree>
    <p:extLst>
      <p:ext uri="{BB962C8B-B14F-4D97-AF65-F5344CB8AC3E}">
        <p14:creationId xmlns:p14="http://schemas.microsoft.com/office/powerpoint/2010/main" val="6503798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46C2D4C-C558-C14E-AA44-068BF34A51C6}" type="slidenum">
              <a:rPr lang="en-US" smtClean="0"/>
              <a:t>32</a:t>
            </a:fld>
            <a:endParaRPr lang="en-US"/>
          </a:p>
        </p:txBody>
      </p:sp>
    </p:spTree>
    <p:extLst>
      <p:ext uri="{BB962C8B-B14F-4D97-AF65-F5344CB8AC3E}">
        <p14:creationId xmlns:p14="http://schemas.microsoft.com/office/powerpoint/2010/main" val="38358444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err="1">
                <a:solidFill>
                  <a:schemeClr val="tx1"/>
                </a:solidFill>
                <a:effectLst/>
                <a:latin typeface="+mn-lt"/>
                <a:ea typeface="+mn-ea"/>
                <a:cs typeface="+mn-cs"/>
              </a:rPr>
              <a:t>Feise</a:t>
            </a:r>
            <a:r>
              <a:rPr lang="en-US" sz="1200" b="0" i="0" kern="1200" dirty="0">
                <a:solidFill>
                  <a:schemeClr val="tx1"/>
                </a:solidFill>
                <a:effectLst/>
                <a:latin typeface="+mn-lt"/>
                <a:ea typeface="+mn-ea"/>
                <a:cs typeface="+mn-cs"/>
              </a:rPr>
              <a:t>, Ronald J. 2002. “Do Multiple Outcome Measures Require P-Value Adjustment?” </a:t>
            </a:r>
            <a:r>
              <a:rPr lang="en-US" sz="1200" b="0" i="1" kern="1200" dirty="0">
                <a:solidFill>
                  <a:schemeClr val="tx1"/>
                </a:solidFill>
                <a:effectLst/>
                <a:latin typeface="+mn-lt"/>
                <a:ea typeface="+mn-ea"/>
                <a:cs typeface="+mn-cs"/>
              </a:rPr>
              <a:t>BMC Medical Research Methodology</a:t>
            </a:r>
            <a:r>
              <a:rPr lang="en-US" sz="1200" b="0" i="0" kern="1200" dirty="0">
                <a:solidFill>
                  <a:schemeClr val="tx1"/>
                </a:solidFill>
                <a:effectLst/>
                <a:latin typeface="+mn-lt"/>
                <a:ea typeface="+mn-ea"/>
                <a:cs typeface="+mn-cs"/>
              </a:rPr>
              <a:t> 2 (1). </a:t>
            </a:r>
            <a:r>
              <a:rPr lang="en-US" sz="1200" b="0" i="0" kern="1200" dirty="0" err="1">
                <a:solidFill>
                  <a:schemeClr val="tx1"/>
                </a:solidFill>
                <a:effectLst/>
                <a:latin typeface="+mn-lt"/>
                <a:ea typeface="+mn-ea"/>
                <a:cs typeface="+mn-cs"/>
              </a:rPr>
              <a:t>BioMed</a:t>
            </a:r>
            <a:r>
              <a:rPr lang="en-US" sz="1200" b="0" i="0" kern="1200" dirty="0">
                <a:solidFill>
                  <a:schemeClr val="tx1"/>
                </a:solidFill>
                <a:effectLst/>
                <a:latin typeface="+mn-lt"/>
                <a:ea typeface="+mn-ea"/>
                <a:cs typeface="+mn-cs"/>
              </a:rPr>
              <a:t> Central: 8.</a:t>
            </a:r>
          </a:p>
          <a:p>
            <a:br>
              <a:rPr lang="en-US" sz="1200" b="0" i="0"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046C2D4C-C558-C14E-AA44-068BF34A51C6}" type="slidenum">
              <a:rPr lang="en-US" smtClean="0"/>
              <a:t>33</a:t>
            </a:fld>
            <a:endParaRPr lang="en-US"/>
          </a:p>
        </p:txBody>
      </p:sp>
    </p:spTree>
    <p:extLst>
      <p:ext uri="{BB962C8B-B14F-4D97-AF65-F5344CB8AC3E}">
        <p14:creationId xmlns:p14="http://schemas.microsoft.com/office/powerpoint/2010/main" val="20610870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46C2D4C-C558-C14E-AA44-068BF34A51C6}" type="slidenum">
              <a:rPr lang="en-US" smtClean="0"/>
              <a:t>34</a:t>
            </a:fld>
            <a:endParaRPr lang="en-US"/>
          </a:p>
        </p:txBody>
      </p:sp>
    </p:spTree>
    <p:extLst>
      <p:ext uri="{BB962C8B-B14F-4D97-AF65-F5344CB8AC3E}">
        <p14:creationId xmlns:p14="http://schemas.microsoft.com/office/powerpoint/2010/main" val="7159530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46C2D4C-C558-C14E-AA44-068BF34A51C6}" type="slidenum">
              <a:rPr lang="en-US" smtClean="0"/>
              <a:t>36</a:t>
            </a:fld>
            <a:endParaRPr lang="en-US"/>
          </a:p>
        </p:txBody>
      </p:sp>
    </p:spTree>
    <p:extLst>
      <p:ext uri="{BB962C8B-B14F-4D97-AF65-F5344CB8AC3E}">
        <p14:creationId xmlns:p14="http://schemas.microsoft.com/office/powerpoint/2010/main" val="26985197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Exercise to look at Abstract</a:t>
            </a:r>
            <a:r>
              <a:rPr lang="en-US" baseline="0" dirty="0"/>
              <a:t> of </a:t>
            </a:r>
            <a:r>
              <a:rPr lang="en-US" baseline="0" dirty="0" err="1"/>
              <a:t>morriss</a:t>
            </a:r>
            <a:r>
              <a:rPr lang="en-US" baseline="0" dirty="0"/>
              <a:t>-specialist-depression-</a:t>
            </a:r>
            <a:r>
              <a:rPr lang="en-US" baseline="0" dirty="0" err="1"/>
              <a:t>rct.pdf</a:t>
            </a:r>
            <a:endParaRPr lang="en-US" dirty="0"/>
          </a:p>
        </p:txBody>
      </p:sp>
      <p:sp>
        <p:nvSpPr>
          <p:cNvPr id="4" name="Slide Number Placeholder 3"/>
          <p:cNvSpPr>
            <a:spLocks noGrp="1"/>
          </p:cNvSpPr>
          <p:nvPr>
            <p:ph type="sldNum" sz="quarter" idx="10"/>
          </p:nvPr>
        </p:nvSpPr>
        <p:spPr/>
        <p:txBody>
          <a:bodyPr/>
          <a:lstStyle/>
          <a:p>
            <a:fld id="{046C2D4C-C558-C14E-AA44-068BF34A51C6}" type="slidenum">
              <a:rPr lang="en-US" smtClean="0"/>
              <a:t>37</a:t>
            </a:fld>
            <a:endParaRPr lang="en-US"/>
          </a:p>
        </p:txBody>
      </p:sp>
    </p:spTree>
    <p:extLst>
      <p:ext uri="{BB962C8B-B14F-4D97-AF65-F5344CB8AC3E}">
        <p14:creationId xmlns:p14="http://schemas.microsoft.com/office/powerpoint/2010/main" val="32004302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academic.oup.com</a:t>
            </a:r>
            <a:r>
              <a:rPr lang="en-US" dirty="0"/>
              <a:t>/</a:t>
            </a:r>
            <a:r>
              <a:rPr lang="en-US" dirty="0" err="1"/>
              <a:t>schizophreniabulletin</a:t>
            </a:r>
            <a:r>
              <a:rPr lang="en-US" dirty="0"/>
              <a:t>/advance-article/</a:t>
            </a:r>
            <a:r>
              <a:rPr lang="en-US" dirty="0" err="1"/>
              <a:t>doi</a:t>
            </a:r>
            <a:r>
              <a:rPr lang="en-US" dirty="0"/>
              <a:t>/10.1093/</a:t>
            </a:r>
            <a:r>
              <a:rPr lang="en-US" dirty="0" err="1"/>
              <a:t>schbul</a:t>
            </a:r>
            <a:r>
              <a:rPr lang="en-US" dirty="0"/>
              <a:t>/sbx177/4779898</a:t>
            </a:r>
          </a:p>
        </p:txBody>
      </p:sp>
      <p:sp>
        <p:nvSpPr>
          <p:cNvPr id="4" name="Slide Number Placeholder 3"/>
          <p:cNvSpPr>
            <a:spLocks noGrp="1"/>
          </p:cNvSpPr>
          <p:nvPr>
            <p:ph type="sldNum" sz="quarter" idx="10"/>
          </p:nvPr>
        </p:nvSpPr>
        <p:spPr/>
        <p:txBody>
          <a:bodyPr/>
          <a:lstStyle/>
          <a:p>
            <a:fld id="{046C2D4C-C558-C14E-AA44-068BF34A51C6}" type="slidenum">
              <a:rPr lang="en-US" smtClean="0"/>
              <a:t>39</a:t>
            </a:fld>
            <a:endParaRPr lang="en-US"/>
          </a:p>
        </p:txBody>
      </p:sp>
    </p:spTree>
    <p:extLst>
      <p:ext uri="{BB962C8B-B14F-4D97-AF65-F5344CB8AC3E}">
        <p14:creationId xmlns:p14="http://schemas.microsoft.com/office/powerpoint/2010/main" val="7876001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Disliked subjectivity of Fisher’s approach to p values. Propose ‘hypothesis tests’.</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Designed as an objective, decision-based approach. </a:t>
            </a:r>
            <a:endParaRPr lang="en-US" dirty="0">
              <a:effectLst/>
            </a:endParaRPr>
          </a:p>
          <a:p>
            <a:r>
              <a:rPr lang="en-US" sz="1200" kern="1200" dirty="0">
                <a:solidFill>
                  <a:schemeClr val="tx1"/>
                </a:solidFill>
                <a:effectLst/>
                <a:latin typeface="+mn-lt"/>
                <a:ea typeface="+mn-ea"/>
                <a:cs typeface="+mn-cs"/>
              </a:rPr>
              <a:t>Motivated by a concern about Type II error (failing to reject the false null hypothesis). </a:t>
            </a:r>
            <a:endParaRPr lang="en-US" dirty="0">
              <a:effectLst/>
            </a:endParaRPr>
          </a:p>
          <a:p>
            <a:endParaRPr lang="en-US" dirty="0"/>
          </a:p>
        </p:txBody>
      </p:sp>
      <p:sp>
        <p:nvSpPr>
          <p:cNvPr id="4" name="Slide Number Placeholder 3"/>
          <p:cNvSpPr>
            <a:spLocks noGrp="1"/>
          </p:cNvSpPr>
          <p:nvPr>
            <p:ph type="sldNum" sz="quarter" idx="10"/>
          </p:nvPr>
        </p:nvSpPr>
        <p:spPr/>
        <p:txBody>
          <a:bodyPr/>
          <a:lstStyle/>
          <a:p>
            <a:fld id="{046C2D4C-C558-C14E-AA44-068BF34A51C6}" type="slidenum">
              <a:rPr lang="en-US" smtClean="0"/>
              <a:t>14</a:t>
            </a:fld>
            <a:endParaRPr lang="en-US"/>
          </a:p>
        </p:txBody>
      </p:sp>
    </p:spTree>
    <p:extLst>
      <p:ext uri="{BB962C8B-B14F-4D97-AF65-F5344CB8AC3E}">
        <p14:creationId xmlns:p14="http://schemas.microsoft.com/office/powerpoint/2010/main" val="3873483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46C2D4C-C558-C14E-AA44-068BF34A51C6}" type="slidenum">
              <a:rPr lang="en-US" smtClean="0"/>
              <a:t>15</a:t>
            </a:fld>
            <a:endParaRPr lang="en-US"/>
          </a:p>
        </p:txBody>
      </p:sp>
    </p:spTree>
    <p:extLst>
      <p:ext uri="{BB962C8B-B14F-4D97-AF65-F5344CB8AC3E}">
        <p14:creationId xmlns:p14="http://schemas.microsoft.com/office/powerpoint/2010/main" val="11445344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Fisher calculated tables of critical values by hand at fixed alpha(s) </a:t>
            </a:r>
            <a:endParaRPr lang="en-US" dirty="0">
              <a:effectLst/>
            </a:endParaRPr>
          </a:p>
          <a:p>
            <a:r>
              <a:rPr lang="en-US" sz="1200" kern="1200" dirty="0">
                <a:solidFill>
                  <a:schemeClr val="tx1"/>
                </a:solidFill>
                <a:effectLst/>
                <a:latin typeface="+mn-lt"/>
                <a:ea typeface="+mn-ea"/>
                <a:cs typeface="+mn-cs"/>
              </a:rPr>
              <a:t>Pearson acknowledged critical-value tables a key contribution to the development of </a:t>
            </a:r>
            <a:r>
              <a:rPr lang="en-US" sz="1200" kern="1200" dirty="0" err="1">
                <a:solidFill>
                  <a:schemeClr val="tx1"/>
                </a:solidFill>
                <a:effectLst/>
                <a:latin typeface="+mn-lt"/>
                <a:ea typeface="+mn-ea"/>
                <a:cs typeface="+mn-cs"/>
              </a:rPr>
              <a:t>Neyman</a:t>
            </a:r>
            <a:r>
              <a:rPr lang="en-US" sz="1200" kern="1200" dirty="0">
                <a:solidFill>
                  <a:schemeClr val="tx1"/>
                </a:solidFill>
                <a:effectLst/>
                <a:latin typeface="+mn-lt"/>
                <a:ea typeface="+mn-ea"/>
                <a:cs typeface="+mn-cs"/>
              </a:rPr>
              <a:t>-Pearson theory </a:t>
            </a:r>
            <a:endParaRPr lang="en-US" dirty="0">
              <a:effectLst/>
            </a:endParaRPr>
          </a:p>
          <a:p>
            <a:r>
              <a:rPr lang="en-US" sz="1200" kern="1200" dirty="0">
                <a:solidFill>
                  <a:schemeClr val="tx1"/>
                </a:solidFill>
                <a:effectLst/>
                <a:latin typeface="+mn-lt"/>
                <a:ea typeface="+mn-ea"/>
                <a:cs typeface="+mn-cs"/>
              </a:rPr>
              <a:t>Emphasis on p &lt; 0.05 rather than “exact” p-values was because of the need for manageable tables </a:t>
            </a:r>
            <a:endParaRPr lang="en-US" dirty="0">
              <a:effectLst/>
            </a:endParaRPr>
          </a:p>
          <a:p>
            <a:endParaRPr lang="en-US" dirty="0"/>
          </a:p>
        </p:txBody>
      </p:sp>
      <p:sp>
        <p:nvSpPr>
          <p:cNvPr id="4" name="Slide Number Placeholder 3"/>
          <p:cNvSpPr>
            <a:spLocks noGrp="1"/>
          </p:cNvSpPr>
          <p:nvPr>
            <p:ph type="sldNum" sz="quarter" idx="10"/>
          </p:nvPr>
        </p:nvSpPr>
        <p:spPr/>
        <p:txBody>
          <a:bodyPr/>
          <a:lstStyle/>
          <a:p>
            <a:fld id="{046C2D4C-C558-C14E-AA44-068BF34A51C6}" type="slidenum">
              <a:rPr lang="en-US" smtClean="0"/>
              <a:t>16</a:t>
            </a:fld>
            <a:endParaRPr lang="en-US"/>
          </a:p>
        </p:txBody>
      </p:sp>
    </p:spTree>
    <p:extLst>
      <p:ext uri="{BB962C8B-B14F-4D97-AF65-F5344CB8AC3E}">
        <p14:creationId xmlns:p14="http://schemas.microsoft.com/office/powerpoint/2010/main" val="13561100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https://</a:t>
            </a:r>
            <a:r>
              <a:rPr lang="en-US" sz="1200" b="0" i="0" kern="1200" dirty="0" err="1">
                <a:solidFill>
                  <a:schemeClr val="tx1"/>
                </a:solidFill>
                <a:effectLst/>
                <a:latin typeface="+mn-lt"/>
                <a:ea typeface="+mn-ea"/>
                <a:cs typeface="+mn-cs"/>
              </a:rPr>
              <a:t>benwhalley.github.io</a:t>
            </a:r>
            <a:r>
              <a:rPr lang="en-US" sz="1200" b="0" i="0" kern="1200" dirty="0">
                <a:solidFill>
                  <a:schemeClr val="tx1"/>
                </a:solidFill>
                <a:effectLst/>
                <a:latin typeface="+mn-lt"/>
                <a:ea typeface="+mn-ea"/>
                <a:cs typeface="+mn-cs"/>
              </a:rPr>
              <a:t>/just-enough-r/multiple-</a:t>
            </a:r>
            <a:r>
              <a:rPr lang="en-US" sz="1200" b="0" i="0" kern="1200" dirty="0" err="1">
                <a:solidFill>
                  <a:schemeClr val="tx1"/>
                </a:solidFill>
                <a:effectLst/>
                <a:latin typeface="+mn-lt"/>
                <a:ea typeface="+mn-ea"/>
                <a:cs typeface="+mn-cs"/>
              </a:rPr>
              <a:t>comparisons.html</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In frequentist statistics, </a:t>
            </a:r>
            <a:r>
              <a:rPr lang="en-US" sz="1200" b="0" i="1" kern="1200" dirty="0">
                <a:solidFill>
                  <a:schemeClr val="tx1"/>
                </a:solidFill>
                <a:effectLst/>
                <a:latin typeface="+mn-lt"/>
                <a:ea typeface="+mn-ea"/>
                <a:cs typeface="+mn-cs"/>
              </a:rPr>
              <a:t>p</a:t>
            </a:r>
            <a:r>
              <a:rPr lang="en-US" sz="1200" b="0" i="0" kern="1200" dirty="0">
                <a:solidFill>
                  <a:schemeClr val="tx1"/>
                </a:solidFill>
                <a:effectLst/>
                <a:latin typeface="+mn-lt"/>
                <a:ea typeface="+mn-ea"/>
                <a:cs typeface="+mn-cs"/>
              </a:rPr>
              <a:t> values are defined as *the probability of obtaining a test statistic at least as large as that observed, if the null hypothesis is true. That is, it’s the chance that the data we have collected are atypical and will mislead us into thinking there is a difference, when the true effect is zero.</a:t>
            </a:r>
          </a:p>
          <a:p>
            <a:r>
              <a:rPr lang="en-US" sz="1200" b="0" i="0" kern="1200" dirty="0">
                <a:solidFill>
                  <a:schemeClr val="tx1"/>
                </a:solidFill>
                <a:effectLst/>
                <a:latin typeface="+mn-lt"/>
                <a:ea typeface="+mn-ea"/>
                <a:cs typeface="+mn-cs"/>
              </a:rPr>
              <a:t>Let’s pretend we are creative researchers and, over the course of our career, we will develop 100 hypotheses, each of which we test in an experiment, represented by squares in the plot below:</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We are </a:t>
            </a:r>
            <a:r>
              <a:rPr lang="en-US" sz="1200" b="0" i="0" kern="1200" dirty="0" err="1">
                <a:solidFill>
                  <a:schemeClr val="tx1"/>
                </a:solidFill>
                <a:effectLst/>
                <a:latin typeface="+mn-lt"/>
                <a:ea typeface="+mn-ea"/>
                <a:cs typeface="+mn-cs"/>
              </a:rPr>
              <a:t>concientious</a:t>
            </a:r>
            <a:r>
              <a:rPr lang="en-US" sz="1200" b="0" i="0" kern="1200" dirty="0">
                <a:solidFill>
                  <a:schemeClr val="tx1"/>
                </a:solidFill>
                <a:effectLst/>
                <a:latin typeface="+mn-lt"/>
                <a:ea typeface="+mn-ea"/>
                <a:cs typeface="+mn-cs"/>
              </a:rPr>
              <a:t> and use </a:t>
            </a:r>
            <a:r>
              <a:rPr lang="en-US" sz="1200" b="0" i="0" u="none" strike="noStrike" kern="1200" dirty="0">
                <a:solidFill>
                  <a:schemeClr val="tx1"/>
                </a:solidFill>
                <a:effectLst/>
                <a:latin typeface="+mn-lt"/>
                <a:ea typeface="+mn-ea"/>
                <a:cs typeface="+mn-cs"/>
                <a:hlinkClick r:id="rId3" action="ppaction://hlinkfile"/>
              </a:rPr>
              <a:t>sample size calculations</a:t>
            </a:r>
            <a:r>
              <a:rPr lang="en-US" sz="1200" b="0" i="0" kern="1200" dirty="0">
                <a:solidFill>
                  <a:schemeClr val="tx1"/>
                </a:solidFill>
                <a:effectLst/>
                <a:latin typeface="+mn-lt"/>
                <a:ea typeface="+mn-ea"/>
                <a:cs typeface="+mn-cs"/>
              </a:rPr>
              <a:t> for our studies, setting our desired power = .8, and use </a:t>
            </a:r>
            <a:r>
              <a:rPr lang="en-US" sz="1200" b="0" i="1" kern="1200" dirty="0">
                <a:solidFill>
                  <a:schemeClr val="tx1"/>
                </a:solidFill>
                <a:effectLst/>
                <a:latin typeface="+mn-lt"/>
                <a:ea typeface="+mn-ea"/>
                <a:cs typeface="+mn-cs"/>
              </a:rPr>
              <a:t>p</a:t>
            </a:r>
            <a:r>
              <a:rPr lang="en-US" sz="1200" b="0" i="0" kern="1200" dirty="0">
                <a:solidFill>
                  <a:schemeClr val="tx1"/>
                </a:solidFill>
                <a:effectLst/>
                <a:latin typeface="+mn-lt"/>
                <a:ea typeface="+mn-ea"/>
                <a:cs typeface="+mn-cs"/>
              </a:rPr>
              <a:t> = .05 as our criterion for rejecting the null hypotheses. As is common, we report tests which reject the null hypothesis </a:t>
            </a:r>
            <a:r>
              <a:rPr lang="en-US" sz="1200" b="0" i="1" kern="1200" dirty="0">
                <a:solidFill>
                  <a:schemeClr val="tx1"/>
                </a:solidFill>
                <a:effectLst/>
                <a:latin typeface="+mn-lt"/>
                <a:ea typeface="+mn-ea"/>
                <a:cs typeface="+mn-cs"/>
              </a:rPr>
              <a:t>as if our predictions had been supported, and the alternative hypotheses were true</a:t>
            </a:r>
            <a:r>
              <a:rPr lang="en-US" sz="1200" b="0" i="0" kern="1200" dirty="0">
                <a:solidFill>
                  <a:schemeClr val="tx1"/>
                </a:solidFill>
                <a:effectLst/>
                <a:latin typeface="+mn-lt"/>
                <a:ea typeface="+mn-ea"/>
                <a:cs typeface="+mn-cs"/>
              </a:rPr>
              <a:t> (this is a bad idea, but run with it for the moment).</a:t>
            </a:r>
          </a:p>
          <a:p>
            <a:r>
              <a:rPr lang="en-US" sz="1200" b="0" i="0" kern="1200" dirty="0">
                <a:solidFill>
                  <a:schemeClr val="tx1"/>
                </a:solidFill>
                <a:effectLst/>
                <a:latin typeface="+mn-lt"/>
                <a:ea typeface="+mn-ea"/>
                <a:cs typeface="+mn-cs"/>
              </a:rPr>
              <a:t>Let’s be generous and say that, in reality, 50% of our hypotheses are true (the other 50% are nice ideas, but are not correct). Because we set our power to be .8 in our sample size calculation, this means that over the course of our career we will detect around 40 ‘true’ effects, and publish them. These are shown in blue in the figure below:</a:t>
            </a:r>
          </a:p>
          <a:p>
            <a:endParaRPr lang="en-US" dirty="0"/>
          </a:p>
          <a:p>
            <a:endParaRPr lang="en-US" dirty="0"/>
          </a:p>
        </p:txBody>
      </p:sp>
      <p:sp>
        <p:nvSpPr>
          <p:cNvPr id="4" name="Slide Number Placeholder 3"/>
          <p:cNvSpPr>
            <a:spLocks noGrp="1"/>
          </p:cNvSpPr>
          <p:nvPr>
            <p:ph type="sldNum" sz="quarter" idx="10"/>
          </p:nvPr>
        </p:nvSpPr>
        <p:spPr/>
        <p:txBody>
          <a:bodyPr/>
          <a:lstStyle/>
          <a:p>
            <a:fld id="{046C2D4C-C558-C14E-AA44-068BF34A51C6}" type="slidenum">
              <a:rPr lang="en-US" smtClean="0"/>
              <a:t>18</a:t>
            </a:fld>
            <a:endParaRPr lang="en-US"/>
          </a:p>
        </p:txBody>
      </p:sp>
    </p:spTree>
    <p:extLst>
      <p:ext uri="{BB962C8B-B14F-4D97-AF65-F5344CB8AC3E}">
        <p14:creationId xmlns:p14="http://schemas.microsoft.com/office/powerpoint/2010/main" val="21401390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46C2D4C-C558-C14E-AA44-068BF34A51C6}" type="slidenum">
              <a:rPr lang="en-US" smtClean="0"/>
              <a:t>19</a:t>
            </a:fld>
            <a:endParaRPr lang="en-US"/>
          </a:p>
        </p:txBody>
      </p:sp>
    </p:spTree>
    <p:extLst>
      <p:ext uri="{BB962C8B-B14F-4D97-AF65-F5344CB8AC3E}">
        <p14:creationId xmlns:p14="http://schemas.microsoft.com/office/powerpoint/2010/main" val="35777581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But what that means is that </a:t>
            </a:r>
            <a:r>
              <a:rPr lang="en-US" sz="1200" b="0" i="1" kern="1200" dirty="0">
                <a:solidFill>
                  <a:schemeClr val="tx1"/>
                </a:solidFill>
                <a:effectLst/>
                <a:latin typeface="+mn-lt"/>
                <a:ea typeface="+mn-ea"/>
                <a:cs typeface="+mn-cs"/>
              </a:rPr>
              <a:t>for the effects we publish as supporting our hypotheses</a:t>
            </a:r>
            <a:r>
              <a:rPr lang="en-US" sz="1200" b="0" i="0" kern="1200" dirty="0">
                <a:solidFill>
                  <a:schemeClr val="tx1"/>
                </a:solidFill>
                <a:effectLst/>
                <a:latin typeface="+mn-lt"/>
                <a:ea typeface="+mn-ea"/>
                <a:cs typeface="+mn-cs"/>
              </a:rPr>
              <a:t> (i.e. the blue and red squares) then we will be making false claims 5/40 = 12.5% of the time. This is obviously much higher than the nominal alpha level implies. What’s more, if we’re not hotshot theorists (or work in an area where theories are less rigorously developed) and only 20% of our hypotheses are in fact true then we will make even more false claims: 5/20 = 25%.</a:t>
            </a:r>
            <a:endParaRPr lang="en-US" dirty="0"/>
          </a:p>
        </p:txBody>
      </p:sp>
      <p:sp>
        <p:nvSpPr>
          <p:cNvPr id="4" name="Slide Number Placeholder 3"/>
          <p:cNvSpPr>
            <a:spLocks noGrp="1"/>
          </p:cNvSpPr>
          <p:nvPr>
            <p:ph type="sldNum" sz="quarter" idx="10"/>
          </p:nvPr>
        </p:nvSpPr>
        <p:spPr/>
        <p:txBody>
          <a:bodyPr/>
          <a:lstStyle/>
          <a:p>
            <a:fld id="{046C2D4C-C558-C14E-AA44-068BF34A51C6}" type="slidenum">
              <a:rPr lang="en-US" smtClean="0"/>
              <a:t>20</a:t>
            </a:fld>
            <a:endParaRPr lang="en-US"/>
          </a:p>
        </p:txBody>
      </p:sp>
    </p:spTree>
    <p:extLst>
      <p:ext uri="{BB962C8B-B14F-4D97-AF65-F5344CB8AC3E}">
        <p14:creationId xmlns:p14="http://schemas.microsoft.com/office/powerpoint/2010/main" val="41731180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Another problem arises when we run multiple statistical tests on the same data.</a:t>
            </a:r>
          </a:p>
          <a:p>
            <a:r>
              <a:rPr lang="en-US" sz="1200" b="0" i="0" kern="1200" dirty="0">
                <a:solidFill>
                  <a:schemeClr val="tx1"/>
                </a:solidFill>
                <a:effectLst/>
                <a:latin typeface="+mn-lt"/>
                <a:ea typeface="+mn-ea"/>
                <a:cs typeface="+mn-cs"/>
              </a:rPr>
              <a:t>The most common case is that we have multiple experimental conditions and want to test whether any of the differences between them are significant. If we had experimental 3 groups, then there are 3 possible comparisons between them, for example (A-B, A-C, B-C). This can be compounded if we have multiple outcome measurements (for example, measuring depression </a:t>
            </a:r>
            <a:r>
              <a:rPr lang="en-US" sz="1200" b="0" i="1" kern="1200" dirty="0">
                <a:solidFill>
                  <a:schemeClr val="tx1"/>
                </a:solidFill>
                <a:effectLst/>
                <a:latin typeface="+mn-lt"/>
                <a:ea typeface="+mn-ea"/>
                <a:cs typeface="+mn-cs"/>
              </a:rPr>
              <a:t>and</a:t>
            </a:r>
            <a:r>
              <a:rPr lang="en-US" sz="1200" b="0" i="0" kern="1200" dirty="0">
                <a:solidFill>
                  <a:schemeClr val="tx1"/>
                </a:solidFill>
                <a:effectLst/>
                <a:latin typeface="+mn-lt"/>
                <a:ea typeface="+mn-ea"/>
                <a:cs typeface="+mn-cs"/>
              </a:rPr>
              <a:t> anxiety in a </a:t>
            </a:r>
            <a:r>
              <a:rPr lang="en-US" sz="1200" b="0" i="0" kern="1200" dirty="0" err="1">
                <a:solidFill>
                  <a:schemeClr val="tx1"/>
                </a:solidFill>
                <a:effectLst/>
                <a:latin typeface="+mn-lt"/>
                <a:ea typeface="+mn-ea"/>
                <a:cs typeface="+mn-cs"/>
              </a:rPr>
              <a:t>clincal</a:t>
            </a:r>
            <a:r>
              <a:rPr lang="en-US" sz="1200" b="0" i="0" kern="1200" dirty="0">
                <a:solidFill>
                  <a:schemeClr val="tx1"/>
                </a:solidFill>
                <a:effectLst/>
                <a:latin typeface="+mn-lt"/>
                <a:ea typeface="+mn-ea"/>
                <a:cs typeface="+mn-cs"/>
              </a:rPr>
              <a:t> trial; see </a:t>
            </a:r>
            <a:r>
              <a:rPr lang="en-US" sz="1200" b="0" i="0" kern="1200" dirty="0" err="1">
                <a:solidFill>
                  <a:schemeClr val="tx1"/>
                </a:solidFill>
                <a:effectLst/>
                <a:latin typeface="+mn-lt"/>
                <a:ea typeface="+mn-ea"/>
                <a:cs typeface="+mn-cs"/>
              </a:rPr>
              <a:t>Feise</a:t>
            </a:r>
            <a:r>
              <a:rPr lang="en-US" sz="1200" b="0" i="0"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hlinkClick r:id="rId3"/>
              </a:rPr>
              <a:t>2002</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This works like a lucky dip or lottery: if you buy more tickets you have a larger change of winning a prize. In this case, with three comparisons between the groups (tickets) we have a 15% chance of winning a prize, rather than the 5% we intended.</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Assuming each of our 100 experiments allows for 3 tests, any of which would be ‘interesting’ if significant (and we would therefore publish them), then our plot looks like this:</a:t>
            </a:r>
            <a:r>
              <a:rPr lang="en-US" sz="1200" b="0" i="0" kern="1200" baseline="0" dirty="0">
                <a:solidFill>
                  <a:schemeClr val="tx1"/>
                </a:solidFill>
                <a:effectLst/>
                <a:latin typeface="+mn-lt"/>
                <a:ea typeface="+mn-ea"/>
                <a:cs typeface="+mn-cs"/>
              </a:rPr>
              <a:t> figure</a:t>
            </a:r>
          </a:p>
          <a:p>
            <a:endParaRPr lang="en-US" sz="1200" b="0" i="0" kern="1200" baseline="0" dirty="0">
              <a:solidFill>
                <a:schemeClr val="tx1"/>
              </a:solidFill>
              <a:effectLst/>
              <a:latin typeface="+mn-lt"/>
              <a:ea typeface="+mn-ea"/>
              <a:cs typeface="+mn-cs"/>
            </a:endParaRPr>
          </a:p>
          <a:p>
            <a:endParaRPr lang="en-US" sz="1200" b="0" i="0" kern="1200" baseline="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And our ‘false discovery rate’ (at the level of our published papers) is now over one third: 15/40 = 37.5%.</a:t>
            </a:r>
          </a:p>
          <a:p>
            <a:br>
              <a:rPr lang="en-US" sz="1200" b="0" i="0"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046C2D4C-C558-C14E-AA44-068BF34A51C6}" type="slidenum">
              <a:rPr lang="en-US" smtClean="0"/>
              <a:t>21</a:t>
            </a:fld>
            <a:endParaRPr lang="en-US"/>
          </a:p>
        </p:txBody>
      </p:sp>
    </p:spTree>
    <p:extLst>
      <p:ext uri="{BB962C8B-B14F-4D97-AF65-F5344CB8AC3E}">
        <p14:creationId xmlns:p14="http://schemas.microsoft.com/office/powerpoint/2010/main" val="21736063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dirty="0"/>
              <a:t>Never, </a:t>
            </a:r>
            <a:r>
              <a:rPr lang="en-US" i="1" dirty="0"/>
              <a:t>ever</a:t>
            </a:r>
            <a:r>
              <a:rPr lang="en-US" dirty="0"/>
              <a:t>, use the word ‘significant’ in a paper. It is arbitrary, and, as we have seen, deeply misleading. Still less should you use ‘almost significant’, ‘tendency to significant’ or any of the hundreds of similar circumlocutions listed by Matthew Hankins [</a:t>
            </a:r>
            <a:r>
              <a:rPr lang="en-US" b="1" dirty="0">
                <a:hlinkClick r:id="rId3"/>
              </a:rPr>
              <a:t>17</a:t>
            </a:r>
            <a:r>
              <a:rPr lang="en-US" dirty="0"/>
              <a:t>] on his </a:t>
            </a:r>
            <a:r>
              <a:rPr lang="en-US" i="1" dirty="0"/>
              <a:t>Still not Significant</a:t>
            </a:r>
            <a:r>
              <a:rPr lang="en-US" dirty="0"/>
              <a:t> blog.</a:t>
            </a:r>
          </a:p>
          <a:p>
            <a:pPr fontAlgn="base"/>
            <a:r>
              <a:rPr lang="en-US" dirty="0"/>
              <a:t>— If you do a significance test, just state the </a:t>
            </a:r>
            <a:r>
              <a:rPr lang="en-US" i="1" dirty="0"/>
              <a:t>p</a:t>
            </a:r>
            <a:r>
              <a:rPr lang="en-US" dirty="0"/>
              <a:t>-value and give the effect size and confidence intervals. But be aware that 95% intervals may be misleadingly narrow, and they tell you nothing whatsoever about the false discovery rate. Confidence intervals are just a better way of presenting the same information that you get from a </a:t>
            </a:r>
            <a:r>
              <a:rPr lang="en-US" i="1" dirty="0"/>
              <a:t>p</a:t>
            </a:r>
            <a:r>
              <a:rPr lang="en-US" dirty="0"/>
              <a:t>-value.</a:t>
            </a:r>
          </a:p>
          <a:p>
            <a:pPr fontAlgn="base"/>
            <a:r>
              <a:rPr lang="en-US" dirty="0"/>
              <a:t>— Observation of a </a:t>
            </a:r>
            <a:r>
              <a:rPr lang="en-US" i="1" dirty="0"/>
              <a:t>p</a:t>
            </a:r>
            <a:r>
              <a:rPr lang="en-US" dirty="0"/>
              <a:t>∼0.05 means nothing more than ‘worth another look’. In practice, one's attitude will depend on weighing the losses that ensue if you miss a real effect against the loss to your reputation if you claim falsely to have made a discovery.</a:t>
            </a:r>
          </a:p>
          <a:p>
            <a:pPr fontAlgn="base"/>
            <a:r>
              <a:rPr lang="en-US" dirty="0"/>
              <a:t>— Do some rough calculations of the sample size that might be needed to show a worthwhile effect. Underpowered studies still abound and contribute to both high false discovery rates and effect size inflation.</a:t>
            </a:r>
          </a:p>
          <a:p>
            <a:pPr fontAlgn="base"/>
            <a:r>
              <a:rPr lang="en-US" dirty="0"/>
              <a:t>— If you want to avoid making a fool of yourself very often, do not regard anything greater than </a:t>
            </a:r>
            <a:r>
              <a:rPr lang="en-US" i="1" dirty="0"/>
              <a:t>p</a:t>
            </a:r>
            <a:r>
              <a:rPr lang="en-US" dirty="0"/>
              <a:t>&lt;0.001 as a demonstration that you have discovered something. Or, slightly less stringently, use a three-sigma rule.</a:t>
            </a:r>
          </a:p>
          <a:p>
            <a:br>
              <a:rPr lang="en-US" dirty="0"/>
            </a:br>
            <a:endParaRPr lang="en-US" dirty="0"/>
          </a:p>
        </p:txBody>
      </p:sp>
      <p:sp>
        <p:nvSpPr>
          <p:cNvPr id="4" name="Slide Number Placeholder 3"/>
          <p:cNvSpPr>
            <a:spLocks noGrp="1"/>
          </p:cNvSpPr>
          <p:nvPr>
            <p:ph type="sldNum" sz="quarter" idx="10"/>
          </p:nvPr>
        </p:nvSpPr>
        <p:spPr/>
        <p:txBody>
          <a:bodyPr/>
          <a:lstStyle/>
          <a:p>
            <a:fld id="{046C2D4C-C558-C14E-AA44-068BF34A51C6}" type="slidenum">
              <a:rPr lang="en-US" smtClean="0"/>
              <a:t>24</a:t>
            </a:fld>
            <a:endParaRPr lang="en-US"/>
          </a:p>
        </p:txBody>
      </p:sp>
    </p:spTree>
    <p:extLst>
      <p:ext uri="{BB962C8B-B14F-4D97-AF65-F5344CB8AC3E}">
        <p14:creationId xmlns:p14="http://schemas.microsoft.com/office/powerpoint/2010/main" val="32671181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2CC864-1B77-8341-9184-139C5E19B139}"/>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149CDA75-E822-AF43-A037-832E54F9D15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E2F4EA8F-79D3-E841-AE5D-EA458BC61484}"/>
              </a:ext>
            </a:extLst>
          </p:cNvPr>
          <p:cNvSpPr>
            <a:spLocks noGrp="1"/>
          </p:cNvSpPr>
          <p:nvPr>
            <p:ph type="dt" sz="half" idx="10"/>
          </p:nvPr>
        </p:nvSpPr>
        <p:spPr/>
        <p:txBody>
          <a:bodyPr/>
          <a:lstStyle/>
          <a:p>
            <a:fld id="{041DD539-2757-8247-A459-51281C19AB63}" type="datetimeFigureOut">
              <a:rPr lang="en-US" smtClean="0"/>
              <a:t>3/11/20</a:t>
            </a:fld>
            <a:endParaRPr lang="en-US"/>
          </a:p>
        </p:txBody>
      </p:sp>
      <p:sp>
        <p:nvSpPr>
          <p:cNvPr id="5" name="Footer Placeholder 4">
            <a:extLst>
              <a:ext uri="{FF2B5EF4-FFF2-40B4-BE49-F238E27FC236}">
                <a16:creationId xmlns:a16="http://schemas.microsoft.com/office/drawing/2014/main" id="{DF4FA431-425A-4849-B272-AA29D240575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FD59F9D-6F28-E247-8FAD-B42264B114C8}"/>
              </a:ext>
            </a:extLst>
          </p:cNvPr>
          <p:cNvSpPr>
            <a:spLocks noGrp="1"/>
          </p:cNvSpPr>
          <p:nvPr>
            <p:ph type="sldNum" sz="quarter" idx="12"/>
          </p:nvPr>
        </p:nvSpPr>
        <p:spPr/>
        <p:txBody>
          <a:bodyPr/>
          <a:lstStyle/>
          <a:p>
            <a:fld id="{BEDA53B1-7B49-DC44-9A41-38A1FC32180D}" type="slidenum">
              <a:rPr lang="en-US" smtClean="0"/>
              <a:t>‹#›</a:t>
            </a:fld>
            <a:endParaRPr lang="en-US"/>
          </a:p>
        </p:txBody>
      </p:sp>
    </p:spTree>
    <p:extLst>
      <p:ext uri="{BB962C8B-B14F-4D97-AF65-F5344CB8AC3E}">
        <p14:creationId xmlns:p14="http://schemas.microsoft.com/office/powerpoint/2010/main" val="30153855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1D70E7-D8EA-9A4C-B38E-E152CEBA08A7}"/>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9494831E-6686-7741-BC9E-BC16B87E8ED9}"/>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1E66E3EC-0975-C94D-BCF7-70AE5B1B839C}"/>
              </a:ext>
            </a:extLst>
          </p:cNvPr>
          <p:cNvSpPr>
            <a:spLocks noGrp="1"/>
          </p:cNvSpPr>
          <p:nvPr>
            <p:ph type="dt" sz="half" idx="10"/>
          </p:nvPr>
        </p:nvSpPr>
        <p:spPr/>
        <p:txBody>
          <a:bodyPr/>
          <a:lstStyle/>
          <a:p>
            <a:fld id="{041DD539-2757-8247-A459-51281C19AB63}" type="datetimeFigureOut">
              <a:rPr lang="en-US" smtClean="0"/>
              <a:t>3/11/20</a:t>
            </a:fld>
            <a:endParaRPr lang="en-US"/>
          </a:p>
        </p:txBody>
      </p:sp>
      <p:sp>
        <p:nvSpPr>
          <p:cNvPr id="5" name="Footer Placeholder 4">
            <a:extLst>
              <a:ext uri="{FF2B5EF4-FFF2-40B4-BE49-F238E27FC236}">
                <a16:creationId xmlns:a16="http://schemas.microsoft.com/office/drawing/2014/main" id="{7979EBB2-1999-6F4A-A85B-822EA963B0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B175C2B-61CB-E046-8408-CAB913A0E6A6}"/>
              </a:ext>
            </a:extLst>
          </p:cNvPr>
          <p:cNvSpPr>
            <a:spLocks noGrp="1"/>
          </p:cNvSpPr>
          <p:nvPr>
            <p:ph type="sldNum" sz="quarter" idx="12"/>
          </p:nvPr>
        </p:nvSpPr>
        <p:spPr/>
        <p:txBody>
          <a:bodyPr/>
          <a:lstStyle/>
          <a:p>
            <a:fld id="{BEDA53B1-7B49-DC44-9A41-38A1FC32180D}" type="slidenum">
              <a:rPr lang="en-US" smtClean="0"/>
              <a:t>‹#›</a:t>
            </a:fld>
            <a:endParaRPr lang="en-US"/>
          </a:p>
        </p:txBody>
      </p:sp>
    </p:spTree>
    <p:extLst>
      <p:ext uri="{BB962C8B-B14F-4D97-AF65-F5344CB8AC3E}">
        <p14:creationId xmlns:p14="http://schemas.microsoft.com/office/powerpoint/2010/main" val="11675726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9008DB0-27D4-BD4C-9ECC-F1CE9A53D79E}"/>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C746EB4D-3980-AC4D-8F28-EC0E8999DE6D}"/>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6F7C3928-E378-2343-8F97-6312E651304A}"/>
              </a:ext>
            </a:extLst>
          </p:cNvPr>
          <p:cNvSpPr>
            <a:spLocks noGrp="1"/>
          </p:cNvSpPr>
          <p:nvPr>
            <p:ph type="dt" sz="half" idx="10"/>
          </p:nvPr>
        </p:nvSpPr>
        <p:spPr/>
        <p:txBody>
          <a:bodyPr/>
          <a:lstStyle/>
          <a:p>
            <a:fld id="{041DD539-2757-8247-A459-51281C19AB63}" type="datetimeFigureOut">
              <a:rPr lang="en-US" smtClean="0"/>
              <a:t>3/11/20</a:t>
            </a:fld>
            <a:endParaRPr lang="en-US"/>
          </a:p>
        </p:txBody>
      </p:sp>
      <p:sp>
        <p:nvSpPr>
          <p:cNvPr id="5" name="Footer Placeholder 4">
            <a:extLst>
              <a:ext uri="{FF2B5EF4-FFF2-40B4-BE49-F238E27FC236}">
                <a16:creationId xmlns:a16="http://schemas.microsoft.com/office/drawing/2014/main" id="{CFB27DD9-47A7-CD47-BBDD-77A146A57B1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A3B9CF-7942-4B46-86FE-EEB82BDAD11E}"/>
              </a:ext>
            </a:extLst>
          </p:cNvPr>
          <p:cNvSpPr>
            <a:spLocks noGrp="1"/>
          </p:cNvSpPr>
          <p:nvPr>
            <p:ph type="sldNum" sz="quarter" idx="12"/>
          </p:nvPr>
        </p:nvSpPr>
        <p:spPr/>
        <p:txBody>
          <a:bodyPr/>
          <a:lstStyle/>
          <a:p>
            <a:fld id="{BEDA53B1-7B49-DC44-9A41-38A1FC32180D}" type="slidenum">
              <a:rPr lang="en-US" smtClean="0"/>
              <a:t>‹#›</a:t>
            </a:fld>
            <a:endParaRPr lang="en-US"/>
          </a:p>
        </p:txBody>
      </p:sp>
    </p:spTree>
    <p:extLst>
      <p:ext uri="{BB962C8B-B14F-4D97-AF65-F5344CB8AC3E}">
        <p14:creationId xmlns:p14="http://schemas.microsoft.com/office/powerpoint/2010/main" val="17275029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E29F53-A161-C449-AA2A-EA217D184C3B}"/>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18F2C2F8-9809-0444-8CD5-2B1600DC1F16}"/>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054D720D-FFAD-4649-B7E9-B2F90D81C5CB}"/>
              </a:ext>
            </a:extLst>
          </p:cNvPr>
          <p:cNvSpPr>
            <a:spLocks noGrp="1"/>
          </p:cNvSpPr>
          <p:nvPr>
            <p:ph type="dt" sz="half" idx="10"/>
          </p:nvPr>
        </p:nvSpPr>
        <p:spPr/>
        <p:txBody>
          <a:bodyPr/>
          <a:lstStyle/>
          <a:p>
            <a:fld id="{041DD539-2757-8247-A459-51281C19AB63}" type="datetimeFigureOut">
              <a:rPr lang="en-US" smtClean="0"/>
              <a:t>3/11/20</a:t>
            </a:fld>
            <a:endParaRPr lang="en-US"/>
          </a:p>
        </p:txBody>
      </p:sp>
      <p:sp>
        <p:nvSpPr>
          <p:cNvPr id="5" name="Footer Placeholder 4">
            <a:extLst>
              <a:ext uri="{FF2B5EF4-FFF2-40B4-BE49-F238E27FC236}">
                <a16:creationId xmlns:a16="http://schemas.microsoft.com/office/drawing/2014/main" id="{9A7D938C-9132-B143-B59D-A3DF043F2E6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D793C8F-7752-B645-9825-30BA7D647C93}"/>
              </a:ext>
            </a:extLst>
          </p:cNvPr>
          <p:cNvSpPr>
            <a:spLocks noGrp="1"/>
          </p:cNvSpPr>
          <p:nvPr>
            <p:ph type="sldNum" sz="quarter" idx="12"/>
          </p:nvPr>
        </p:nvSpPr>
        <p:spPr/>
        <p:txBody>
          <a:bodyPr/>
          <a:lstStyle/>
          <a:p>
            <a:fld id="{BEDA53B1-7B49-DC44-9A41-38A1FC32180D}" type="slidenum">
              <a:rPr lang="en-US" smtClean="0"/>
              <a:t>‹#›</a:t>
            </a:fld>
            <a:endParaRPr lang="en-US"/>
          </a:p>
        </p:txBody>
      </p:sp>
    </p:spTree>
    <p:extLst>
      <p:ext uri="{BB962C8B-B14F-4D97-AF65-F5344CB8AC3E}">
        <p14:creationId xmlns:p14="http://schemas.microsoft.com/office/powerpoint/2010/main" val="9690502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3B5D6D-838B-C748-9A9B-1B012F887C55}"/>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0A4FAEAA-BCF6-D74D-933C-693F0E36F54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8B0367FD-BE95-C24E-90BA-68242CB1A7F1}"/>
              </a:ext>
            </a:extLst>
          </p:cNvPr>
          <p:cNvSpPr>
            <a:spLocks noGrp="1"/>
          </p:cNvSpPr>
          <p:nvPr>
            <p:ph type="dt" sz="half" idx="10"/>
          </p:nvPr>
        </p:nvSpPr>
        <p:spPr/>
        <p:txBody>
          <a:bodyPr/>
          <a:lstStyle/>
          <a:p>
            <a:fld id="{041DD539-2757-8247-A459-51281C19AB63}" type="datetimeFigureOut">
              <a:rPr lang="en-US" smtClean="0"/>
              <a:t>3/11/20</a:t>
            </a:fld>
            <a:endParaRPr lang="en-US"/>
          </a:p>
        </p:txBody>
      </p:sp>
      <p:sp>
        <p:nvSpPr>
          <p:cNvPr id="5" name="Footer Placeholder 4">
            <a:extLst>
              <a:ext uri="{FF2B5EF4-FFF2-40B4-BE49-F238E27FC236}">
                <a16:creationId xmlns:a16="http://schemas.microsoft.com/office/drawing/2014/main" id="{16ED62C6-0516-CC4B-A432-D6F967C6114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C3DC583-E740-EB49-AD24-864A34AE1E1C}"/>
              </a:ext>
            </a:extLst>
          </p:cNvPr>
          <p:cNvSpPr>
            <a:spLocks noGrp="1"/>
          </p:cNvSpPr>
          <p:nvPr>
            <p:ph type="sldNum" sz="quarter" idx="12"/>
          </p:nvPr>
        </p:nvSpPr>
        <p:spPr/>
        <p:txBody>
          <a:bodyPr/>
          <a:lstStyle/>
          <a:p>
            <a:fld id="{BEDA53B1-7B49-DC44-9A41-38A1FC32180D}" type="slidenum">
              <a:rPr lang="en-US" smtClean="0"/>
              <a:t>‹#›</a:t>
            </a:fld>
            <a:endParaRPr lang="en-US"/>
          </a:p>
        </p:txBody>
      </p:sp>
    </p:spTree>
    <p:extLst>
      <p:ext uri="{BB962C8B-B14F-4D97-AF65-F5344CB8AC3E}">
        <p14:creationId xmlns:p14="http://schemas.microsoft.com/office/powerpoint/2010/main" val="23557958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9253F2-C646-C44E-BFC4-C1120E3FB295}"/>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665857F5-4397-5B4B-8069-8A20149F64B2}"/>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5A67C6AB-67FA-9843-AF0C-EC176AB0F86E}"/>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36F49881-41B9-FC43-8492-230C0D0F9AA8}"/>
              </a:ext>
            </a:extLst>
          </p:cNvPr>
          <p:cNvSpPr>
            <a:spLocks noGrp="1"/>
          </p:cNvSpPr>
          <p:nvPr>
            <p:ph type="dt" sz="half" idx="10"/>
          </p:nvPr>
        </p:nvSpPr>
        <p:spPr/>
        <p:txBody>
          <a:bodyPr/>
          <a:lstStyle/>
          <a:p>
            <a:fld id="{041DD539-2757-8247-A459-51281C19AB63}" type="datetimeFigureOut">
              <a:rPr lang="en-US" smtClean="0"/>
              <a:t>3/11/20</a:t>
            </a:fld>
            <a:endParaRPr lang="en-US"/>
          </a:p>
        </p:txBody>
      </p:sp>
      <p:sp>
        <p:nvSpPr>
          <p:cNvPr id="6" name="Footer Placeholder 5">
            <a:extLst>
              <a:ext uri="{FF2B5EF4-FFF2-40B4-BE49-F238E27FC236}">
                <a16:creationId xmlns:a16="http://schemas.microsoft.com/office/drawing/2014/main" id="{2E708AAB-B287-D242-BE21-0CC2A31653E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68A8078-EF3F-1E4B-84E5-7063D9426345}"/>
              </a:ext>
            </a:extLst>
          </p:cNvPr>
          <p:cNvSpPr>
            <a:spLocks noGrp="1"/>
          </p:cNvSpPr>
          <p:nvPr>
            <p:ph type="sldNum" sz="quarter" idx="12"/>
          </p:nvPr>
        </p:nvSpPr>
        <p:spPr/>
        <p:txBody>
          <a:bodyPr/>
          <a:lstStyle/>
          <a:p>
            <a:fld id="{BEDA53B1-7B49-DC44-9A41-38A1FC32180D}" type="slidenum">
              <a:rPr lang="en-US" smtClean="0"/>
              <a:t>‹#›</a:t>
            </a:fld>
            <a:endParaRPr lang="en-US"/>
          </a:p>
        </p:txBody>
      </p:sp>
    </p:spTree>
    <p:extLst>
      <p:ext uri="{BB962C8B-B14F-4D97-AF65-F5344CB8AC3E}">
        <p14:creationId xmlns:p14="http://schemas.microsoft.com/office/powerpoint/2010/main" val="12826419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7D8802-09E9-634C-8A17-5E697B3267B8}"/>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8A6A871A-58EE-3641-B8ED-D7356540C14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D99A6CAC-CC0D-5D40-909A-5B29A3E598ED}"/>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A311A2D2-A457-D04B-A78F-43F02DBA3BB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4AA38B0F-6F7B-2D4D-A1CD-7029EB39E201}"/>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03989D16-7A18-F34C-B8BB-0A01DAD1E848}"/>
              </a:ext>
            </a:extLst>
          </p:cNvPr>
          <p:cNvSpPr>
            <a:spLocks noGrp="1"/>
          </p:cNvSpPr>
          <p:nvPr>
            <p:ph type="dt" sz="half" idx="10"/>
          </p:nvPr>
        </p:nvSpPr>
        <p:spPr/>
        <p:txBody>
          <a:bodyPr/>
          <a:lstStyle/>
          <a:p>
            <a:fld id="{041DD539-2757-8247-A459-51281C19AB63}" type="datetimeFigureOut">
              <a:rPr lang="en-US" smtClean="0"/>
              <a:t>3/11/20</a:t>
            </a:fld>
            <a:endParaRPr lang="en-US"/>
          </a:p>
        </p:txBody>
      </p:sp>
      <p:sp>
        <p:nvSpPr>
          <p:cNvPr id="8" name="Footer Placeholder 7">
            <a:extLst>
              <a:ext uri="{FF2B5EF4-FFF2-40B4-BE49-F238E27FC236}">
                <a16:creationId xmlns:a16="http://schemas.microsoft.com/office/drawing/2014/main" id="{567BEDDC-796E-0B48-8D11-C2B25AE53DA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494C9CC-D536-4744-90BD-5D540BD1D681}"/>
              </a:ext>
            </a:extLst>
          </p:cNvPr>
          <p:cNvSpPr>
            <a:spLocks noGrp="1"/>
          </p:cNvSpPr>
          <p:nvPr>
            <p:ph type="sldNum" sz="quarter" idx="12"/>
          </p:nvPr>
        </p:nvSpPr>
        <p:spPr/>
        <p:txBody>
          <a:bodyPr/>
          <a:lstStyle/>
          <a:p>
            <a:fld id="{BEDA53B1-7B49-DC44-9A41-38A1FC32180D}" type="slidenum">
              <a:rPr lang="en-US" smtClean="0"/>
              <a:t>‹#›</a:t>
            </a:fld>
            <a:endParaRPr lang="en-US"/>
          </a:p>
        </p:txBody>
      </p:sp>
    </p:spTree>
    <p:extLst>
      <p:ext uri="{BB962C8B-B14F-4D97-AF65-F5344CB8AC3E}">
        <p14:creationId xmlns:p14="http://schemas.microsoft.com/office/powerpoint/2010/main" val="42422917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E21423-465A-D24A-93E9-EB10A232AB36}"/>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541FC7FD-CDE8-9245-9C66-AA5DE4012A33}"/>
              </a:ext>
            </a:extLst>
          </p:cNvPr>
          <p:cNvSpPr>
            <a:spLocks noGrp="1"/>
          </p:cNvSpPr>
          <p:nvPr>
            <p:ph type="dt" sz="half" idx="10"/>
          </p:nvPr>
        </p:nvSpPr>
        <p:spPr/>
        <p:txBody>
          <a:bodyPr/>
          <a:lstStyle/>
          <a:p>
            <a:fld id="{041DD539-2757-8247-A459-51281C19AB63}" type="datetimeFigureOut">
              <a:rPr lang="en-US" smtClean="0"/>
              <a:t>3/11/20</a:t>
            </a:fld>
            <a:endParaRPr lang="en-US"/>
          </a:p>
        </p:txBody>
      </p:sp>
      <p:sp>
        <p:nvSpPr>
          <p:cNvPr id="4" name="Footer Placeholder 3">
            <a:extLst>
              <a:ext uri="{FF2B5EF4-FFF2-40B4-BE49-F238E27FC236}">
                <a16:creationId xmlns:a16="http://schemas.microsoft.com/office/drawing/2014/main" id="{DA1D1C7A-4C64-3C4B-9622-452523E334C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F51A834-A2F9-DF4A-8585-D4CFE3D0D915}"/>
              </a:ext>
            </a:extLst>
          </p:cNvPr>
          <p:cNvSpPr>
            <a:spLocks noGrp="1"/>
          </p:cNvSpPr>
          <p:nvPr>
            <p:ph type="sldNum" sz="quarter" idx="12"/>
          </p:nvPr>
        </p:nvSpPr>
        <p:spPr/>
        <p:txBody>
          <a:bodyPr/>
          <a:lstStyle/>
          <a:p>
            <a:fld id="{BEDA53B1-7B49-DC44-9A41-38A1FC32180D}" type="slidenum">
              <a:rPr lang="en-US" smtClean="0"/>
              <a:t>‹#›</a:t>
            </a:fld>
            <a:endParaRPr lang="en-US"/>
          </a:p>
        </p:txBody>
      </p:sp>
    </p:spTree>
    <p:extLst>
      <p:ext uri="{BB962C8B-B14F-4D97-AF65-F5344CB8AC3E}">
        <p14:creationId xmlns:p14="http://schemas.microsoft.com/office/powerpoint/2010/main" val="23787828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4BA2EED-EB98-B446-A951-5C6CC1DE1E4C}"/>
              </a:ext>
            </a:extLst>
          </p:cNvPr>
          <p:cNvSpPr>
            <a:spLocks noGrp="1"/>
          </p:cNvSpPr>
          <p:nvPr>
            <p:ph type="dt" sz="half" idx="10"/>
          </p:nvPr>
        </p:nvSpPr>
        <p:spPr/>
        <p:txBody>
          <a:bodyPr/>
          <a:lstStyle/>
          <a:p>
            <a:fld id="{041DD539-2757-8247-A459-51281C19AB63}" type="datetimeFigureOut">
              <a:rPr lang="en-US" smtClean="0"/>
              <a:t>3/11/20</a:t>
            </a:fld>
            <a:endParaRPr lang="en-US"/>
          </a:p>
        </p:txBody>
      </p:sp>
      <p:sp>
        <p:nvSpPr>
          <p:cNvPr id="3" name="Footer Placeholder 2">
            <a:extLst>
              <a:ext uri="{FF2B5EF4-FFF2-40B4-BE49-F238E27FC236}">
                <a16:creationId xmlns:a16="http://schemas.microsoft.com/office/drawing/2014/main" id="{66ACB709-E0ED-754D-9D7D-259E101DE1C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0348096-BABB-F448-867E-64A059FD6B29}"/>
              </a:ext>
            </a:extLst>
          </p:cNvPr>
          <p:cNvSpPr>
            <a:spLocks noGrp="1"/>
          </p:cNvSpPr>
          <p:nvPr>
            <p:ph type="sldNum" sz="quarter" idx="12"/>
          </p:nvPr>
        </p:nvSpPr>
        <p:spPr/>
        <p:txBody>
          <a:bodyPr/>
          <a:lstStyle/>
          <a:p>
            <a:fld id="{BEDA53B1-7B49-DC44-9A41-38A1FC32180D}" type="slidenum">
              <a:rPr lang="en-US" smtClean="0"/>
              <a:t>‹#›</a:t>
            </a:fld>
            <a:endParaRPr lang="en-US"/>
          </a:p>
        </p:txBody>
      </p:sp>
    </p:spTree>
    <p:extLst>
      <p:ext uri="{BB962C8B-B14F-4D97-AF65-F5344CB8AC3E}">
        <p14:creationId xmlns:p14="http://schemas.microsoft.com/office/powerpoint/2010/main" val="1840916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0FE801-CC12-9D4D-929A-57A3E9FFC962}"/>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C68C275F-96A9-8744-819A-BC69EFDD540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992C3CC0-AA4F-7045-8F87-8E92A1EDFBC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9D5B72EA-5727-1F43-B556-CB506328A44C}"/>
              </a:ext>
            </a:extLst>
          </p:cNvPr>
          <p:cNvSpPr>
            <a:spLocks noGrp="1"/>
          </p:cNvSpPr>
          <p:nvPr>
            <p:ph type="dt" sz="half" idx="10"/>
          </p:nvPr>
        </p:nvSpPr>
        <p:spPr/>
        <p:txBody>
          <a:bodyPr/>
          <a:lstStyle/>
          <a:p>
            <a:fld id="{041DD539-2757-8247-A459-51281C19AB63}" type="datetimeFigureOut">
              <a:rPr lang="en-US" smtClean="0"/>
              <a:t>3/11/20</a:t>
            </a:fld>
            <a:endParaRPr lang="en-US"/>
          </a:p>
        </p:txBody>
      </p:sp>
      <p:sp>
        <p:nvSpPr>
          <p:cNvPr id="6" name="Footer Placeholder 5">
            <a:extLst>
              <a:ext uri="{FF2B5EF4-FFF2-40B4-BE49-F238E27FC236}">
                <a16:creationId xmlns:a16="http://schemas.microsoft.com/office/drawing/2014/main" id="{B66BD6C6-30E3-BB4B-8E10-F9B6CDBE213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DE6AF8B-12DD-0D43-A9F1-50A9F2A07FD8}"/>
              </a:ext>
            </a:extLst>
          </p:cNvPr>
          <p:cNvSpPr>
            <a:spLocks noGrp="1"/>
          </p:cNvSpPr>
          <p:nvPr>
            <p:ph type="sldNum" sz="quarter" idx="12"/>
          </p:nvPr>
        </p:nvSpPr>
        <p:spPr/>
        <p:txBody>
          <a:bodyPr/>
          <a:lstStyle/>
          <a:p>
            <a:fld id="{BEDA53B1-7B49-DC44-9A41-38A1FC32180D}" type="slidenum">
              <a:rPr lang="en-US" smtClean="0"/>
              <a:t>‹#›</a:t>
            </a:fld>
            <a:endParaRPr lang="en-US"/>
          </a:p>
        </p:txBody>
      </p:sp>
    </p:spTree>
    <p:extLst>
      <p:ext uri="{BB962C8B-B14F-4D97-AF65-F5344CB8AC3E}">
        <p14:creationId xmlns:p14="http://schemas.microsoft.com/office/powerpoint/2010/main" val="3907241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80E0F0-2251-7D45-9F05-AF69D7AADDB4}"/>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2BA9FD2F-2EDA-3040-B42A-C9B0CBFE77C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8678D8E-9099-C646-BB28-765E580ADCA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39FCB8A5-0526-FD4A-BC63-080A7BADF04C}"/>
              </a:ext>
            </a:extLst>
          </p:cNvPr>
          <p:cNvSpPr>
            <a:spLocks noGrp="1"/>
          </p:cNvSpPr>
          <p:nvPr>
            <p:ph type="dt" sz="half" idx="10"/>
          </p:nvPr>
        </p:nvSpPr>
        <p:spPr/>
        <p:txBody>
          <a:bodyPr/>
          <a:lstStyle/>
          <a:p>
            <a:fld id="{041DD539-2757-8247-A459-51281C19AB63}" type="datetimeFigureOut">
              <a:rPr lang="en-US" smtClean="0"/>
              <a:t>3/11/20</a:t>
            </a:fld>
            <a:endParaRPr lang="en-US"/>
          </a:p>
        </p:txBody>
      </p:sp>
      <p:sp>
        <p:nvSpPr>
          <p:cNvPr id="6" name="Footer Placeholder 5">
            <a:extLst>
              <a:ext uri="{FF2B5EF4-FFF2-40B4-BE49-F238E27FC236}">
                <a16:creationId xmlns:a16="http://schemas.microsoft.com/office/drawing/2014/main" id="{28F22354-42F1-B746-8601-20CB07FDA3E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1C91EAF-E82B-4440-B901-66ED90EDE662}"/>
              </a:ext>
            </a:extLst>
          </p:cNvPr>
          <p:cNvSpPr>
            <a:spLocks noGrp="1"/>
          </p:cNvSpPr>
          <p:nvPr>
            <p:ph type="sldNum" sz="quarter" idx="12"/>
          </p:nvPr>
        </p:nvSpPr>
        <p:spPr/>
        <p:txBody>
          <a:bodyPr/>
          <a:lstStyle/>
          <a:p>
            <a:fld id="{BEDA53B1-7B49-DC44-9A41-38A1FC32180D}" type="slidenum">
              <a:rPr lang="en-US" smtClean="0"/>
              <a:t>‹#›</a:t>
            </a:fld>
            <a:endParaRPr lang="en-US"/>
          </a:p>
        </p:txBody>
      </p:sp>
    </p:spTree>
    <p:extLst>
      <p:ext uri="{BB962C8B-B14F-4D97-AF65-F5344CB8AC3E}">
        <p14:creationId xmlns:p14="http://schemas.microsoft.com/office/powerpoint/2010/main" val="42484547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138253D-75B0-1B4D-95A8-91DB041EE81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715835CE-E4FA-5E41-BD77-FD995DEA86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7FD98247-A23E-6046-8EB2-B4FFE7B373E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41DD539-2757-8247-A459-51281C19AB63}" type="datetimeFigureOut">
              <a:rPr lang="en-US" smtClean="0"/>
              <a:t>3/11/20</a:t>
            </a:fld>
            <a:endParaRPr lang="en-US"/>
          </a:p>
        </p:txBody>
      </p:sp>
      <p:sp>
        <p:nvSpPr>
          <p:cNvPr id="5" name="Footer Placeholder 4">
            <a:extLst>
              <a:ext uri="{FF2B5EF4-FFF2-40B4-BE49-F238E27FC236}">
                <a16:creationId xmlns:a16="http://schemas.microsoft.com/office/drawing/2014/main" id="{982DA514-5DC4-DA44-A0B3-40485F1BDC8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3483593-A15E-7240-9C14-2F23BB15A55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EDA53B1-7B49-DC44-9A41-38A1FC32180D}" type="slidenum">
              <a:rPr lang="en-US" smtClean="0"/>
              <a:t>‹#›</a:t>
            </a:fld>
            <a:endParaRPr lang="en-US"/>
          </a:p>
        </p:txBody>
      </p:sp>
    </p:spTree>
    <p:extLst>
      <p:ext uri="{BB962C8B-B14F-4D97-AF65-F5344CB8AC3E}">
        <p14:creationId xmlns:p14="http://schemas.microsoft.com/office/powerpoint/2010/main" val="26998056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8.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0.tiff"/><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doi.org/10.1098/rsos.140216" TargetMode="External"/><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hyperlink" Target="https://doi.org/10.3758/s13423-015-0913-5"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www.statisticshowto.com/benjamini-hochberg-procedure/"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hyperlink" Target="http://www.biostathandbook.com/multiplecomparisons.html" TargetMode="Externa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EF69E-63BB-9446-8A91-163FD18E5478}"/>
              </a:ext>
            </a:extLst>
          </p:cNvPr>
          <p:cNvSpPr>
            <a:spLocks noGrp="1"/>
          </p:cNvSpPr>
          <p:nvPr>
            <p:ph type="ctrTitle"/>
          </p:nvPr>
        </p:nvSpPr>
        <p:spPr/>
        <p:txBody>
          <a:bodyPr/>
          <a:lstStyle/>
          <a:p>
            <a:r>
              <a:rPr lang="en-US" dirty="0"/>
              <a:t>Real world analysis 3</a:t>
            </a:r>
          </a:p>
        </p:txBody>
      </p:sp>
      <p:sp>
        <p:nvSpPr>
          <p:cNvPr id="3" name="Subtitle 2">
            <a:extLst>
              <a:ext uri="{FF2B5EF4-FFF2-40B4-BE49-F238E27FC236}">
                <a16:creationId xmlns:a16="http://schemas.microsoft.com/office/drawing/2014/main" id="{8AB3500B-33FD-944D-A9E3-CBACEE58E585}"/>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17693218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FE689412-197F-7E4F-963A-4C9362FD0251}"/>
              </a:ext>
            </a:extLst>
          </p:cNvPr>
          <p:cNvSpPr>
            <a:spLocks noGrp="1"/>
          </p:cNvSpPr>
          <p:nvPr>
            <p:ph type="title"/>
          </p:nvPr>
        </p:nvSpPr>
        <p:spPr/>
        <p:txBody>
          <a:bodyPr/>
          <a:lstStyle/>
          <a:p>
            <a:r>
              <a:rPr lang="en-US" dirty="0"/>
              <a:t>Differences </a:t>
            </a:r>
            <a:r>
              <a:rPr lang="en-US" i="1" dirty="0"/>
              <a:t>within </a:t>
            </a:r>
            <a:r>
              <a:rPr lang="en-US" dirty="0"/>
              <a:t>instruction</a:t>
            </a:r>
          </a:p>
        </p:txBody>
      </p:sp>
      <p:pic>
        <p:nvPicPr>
          <p:cNvPr id="5" name="Content Placeholder 4" descr="A screenshot of a cell phone&#10;&#10;Description automatically generated">
            <a:extLst>
              <a:ext uri="{FF2B5EF4-FFF2-40B4-BE49-F238E27FC236}">
                <a16:creationId xmlns:a16="http://schemas.microsoft.com/office/drawing/2014/main" id="{FE388C67-42D4-404D-9404-E23C9DBD0462}"/>
              </a:ext>
            </a:extLst>
          </p:cNvPr>
          <p:cNvPicPr>
            <a:picLocks noGrp="1" noChangeAspect="1"/>
          </p:cNvPicPr>
          <p:nvPr>
            <p:ph idx="1"/>
          </p:nvPr>
        </p:nvPicPr>
        <p:blipFill>
          <a:blip r:embed="rId2"/>
          <a:stretch>
            <a:fillRect/>
          </a:stretch>
        </p:blipFill>
        <p:spPr>
          <a:xfrm>
            <a:off x="838200" y="1690688"/>
            <a:ext cx="6619457" cy="4351338"/>
          </a:xfrm>
        </p:spPr>
      </p:pic>
      <p:pic>
        <p:nvPicPr>
          <p:cNvPr id="3" name="Picture 2" descr="A screenshot of a social media post&#10;&#10;Description automatically generated">
            <a:extLst>
              <a:ext uri="{FF2B5EF4-FFF2-40B4-BE49-F238E27FC236}">
                <a16:creationId xmlns:a16="http://schemas.microsoft.com/office/drawing/2014/main" id="{E41A1001-1930-6442-9200-78A8FAA80A67}"/>
              </a:ext>
            </a:extLst>
          </p:cNvPr>
          <p:cNvPicPr>
            <a:picLocks noChangeAspect="1"/>
          </p:cNvPicPr>
          <p:nvPr/>
        </p:nvPicPr>
        <p:blipFill>
          <a:blip r:embed="rId3"/>
          <a:stretch>
            <a:fillRect/>
          </a:stretch>
        </p:blipFill>
        <p:spPr>
          <a:xfrm>
            <a:off x="3402337" y="531340"/>
            <a:ext cx="8594355" cy="5795319"/>
          </a:xfrm>
          <a:prstGeom prst="rect">
            <a:avLst/>
          </a:prstGeom>
        </p:spPr>
      </p:pic>
    </p:spTree>
    <p:extLst>
      <p:ext uri="{BB962C8B-B14F-4D97-AF65-F5344CB8AC3E}">
        <p14:creationId xmlns:p14="http://schemas.microsoft.com/office/powerpoint/2010/main" val="19125889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CFF15F-A82C-4641-87DA-31AC5A9E98F9}"/>
              </a:ext>
            </a:extLst>
          </p:cNvPr>
          <p:cNvSpPr>
            <a:spLocks noGrp="1"/>
          </p:cNvSpPr>
          <p:nvPr>
            <p:ph type="title"/>
          </p:nvPr>
        </p:nvSpPr>
        <p:spPr/>
        <p:txBody>
          <a:bodyPr/>
          <a:lstStyle/>
          <a:p>
            <a:r>
              <a:rPr lang="en-US" dirty="0"/>
              <a:t>Differences in differences</a:t>
            </a:r>
          </a:p>
        </p:txBody>
      </p:sp>
      <p:pic>
        <p:nvPicPr>
          <p:cNvPr id="5" name="Content Placeholder 4" descr="A screenshot of a cell phone&#10;&#10;Description automatically generated">
            <a:extLst>
              <a:ext uri="{FF2B5EF4-FFF2-40B4-BE49-F238E27FC236}">
                <a16:creationId xmlns:a16="http://schemas.microsoft.com/office/drawing/2014/main" id="{042D82A0-2B94-3E40-B6FC-7F3A29E69B1B}"/>
              </a:ext>
            </a:extLst>
          </p:cNvPr>
          <p:cNvPicPr>
            <a:picLocks noGrp="1" noChangeAspect="1"/>
          </p:cNvPicPr>
          <p:nvPr>
            <p:ph idx="1"/>
          </p:nvPr>
        </p:nvPicPr>
        <p:blipFill>
          <a:blip r:embed="rId2"/>
          <a:stretch>
            <a:fillRect/>
          </a:stretch>
        </p:blipFill>
        <p:spPr>
          <a:xfrm>
            <a:off x="466296" y="3665259"/>
            <a:ext cx="9232900" cy="2921000"/>
          </a:xfrm>
        </p:spPr>
      </p:pic>
      <p:pic>
        <p:nvPicPr>
          <p:cNvPr id="7" name="Picture 6" descr="A screenshot of a cell phone&#10;&#10;Description automatically generated">
            <a:extLst>
              <a:ext uri="{FF2B5EF4-FFF2-40B4-BE49-F238E27FC236}">
                <a16:creationId xmlns:a16="http://schemas.microsoft.com/office/drawing/2014/main" id="{789A363C-3135-D04C-8D25-0BA7199BF21B}"/>
              </a:ext>
            </a:extLst>
          </p:cNvPr>
          <p:cNvPicPr>
            <a:picLocks noChangeAspect="1"/>
          </p:cNvPicPr>
          <p:nvPr/>
        </p:nvPicPr>
        <p:blipFill>
          <a:blip r:embed="rId3"/>
          <a:stretch>
            <a:fillRect/>
          </a:stretch>
        </p:blipFill>
        <p:spPr>
          <a:xfrm>
            <a:off x="7352269" y="271741"/>
            <a:ext cx="4493741" cy="3370306"/>
          </a:xfrm>
          <a:prstGeom prst="rect">
            <a:avLst/>
          </a:prstGeom>
        </p:spPr>
      </p:pic>
      <p:pic>
        <p:nvPicPr>
          <p:cNvPr id="4" name="Picture 3" descr="A screenshot of a social media post&#10;&#10;Description automatically generated">
            <a:extLst>
              <a:ext uri="{FF2B5EF4-FFF2-40B4-BE49-F238E27FC236}">
                <a16:creationId xmlns:a16="http://schemas.microsoft.com/office/drawing/2014/main" id="{148B4E76-E166-1944-A889-3E28CDD26DD4}"/>
              </a:ext>
            </a:extLst>
          </p:cNvPr>
          <p:cNvPicPr>
            <a:picLocks noChangeAspect="1"/>
          </p:cNvPicPr>
          <p:nvPr/>
        </p:nvPicPr>
        <p:blipFill>
          <a:blip r:embed="rId4"/>
          <a:stretch>
            <a:fillRect/>
          </a:stretch>
        </p:blipFill>
        <p:spPr>
          <a:xfrm>
            <a:off x="2737020" y="544450"/>
            <a:ext cx="9230498" cy="6153665"/>
          </a:xfrm>
          <a:prstGeom prst="rect">
            <a:avLst/>
          </a:prstGeom>
        </p:spPr>
      </p:pic>
    </p:spTree>
    <p:extLst>
      <p:ext uri="{BB962C8B-B14F-4D97-AF65-F5344CB8AC3E}">
        <p14:creationId xmlns:p14="http://schemas.microsoft.com/office/powerpoint/2010/main" val="1079854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4"/>
          <p:cNvPicPr>
            <a:picLocks noChangeAspect="1"/>
          </p:cNvPicPr>
          <p:nvPr/>
        </p:nvPicPr>
        <p:blipFill>
          <a:blip r:embed="rId3"/>
          <a:stretch>
            <a:fillRect/>
          </a:stretch>
        </p:blipFill>
        <p:spPr>
          <a:xfrm>
            <a:off x="-2886075" y="-1838605"/>
            <a:ext cx="16197128" cy="12150062"/>
          </a:xfrm>
          <a:prstGeom prst="rect">
            <a:avLst/>
          </a:prstGeom>
        </p:spPr>
      </p:pic>
      <p:sp>
        <p:nvSpPr>
          <p:cNvPr id="2" name="Title 1"/>
          <p:cNvSpPr>
            <a:spLocks noGrp="1"/>
          </p:cNvSpPr>
          <p:nvPr>
            <p:ph type="title"/>
          </p:nvPr>
        </p:nvSpPr>
        <p:spPr>
          <a:xfrm>
            <a:off x="831850" y="390390"/>
            <a:ext cx="10515600" cy="1569039"/>
          </a:xfrm>
        </p:spPr>
        <p:txBody>
          <a:bodyPr>
            <a:normAutofit fontScale="90000"/>
          </a:bodyPr>
          <a:lstStyle/>
          <a:p>
            <a:r>
              <a:rPr lang="en-US" dirty="0">
                <a:solidFill>
                  <a:schemeClr val="bg1"/>
                </a:solidFill>
              </a:rPr>
              <a:t>Avoiding Bad bets and False discoveries</a:t>
            </a:r>
          </a:p>
        </p:txBody>
      </p:sp>
    </p:spTree>
    <p:extLst>
      <p:ext uri="{BB962C8B-B14F-4D97-AF65-F5344CB8AC3E}">
        <p14:creationId xmlns:p14="http://schemas.microsoft.com/office/powerpoint/2010/main" val="32427507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Fisher's conception of p values</a:t>
            </a:r>
          </a:p>
        </p:txBody>
      </p:sp>
      <p:pic>
        <p:nvPicPr>
          <p:cNvPr id="4" name="Content Placeholder 3"/>
          <p:cNvPicPr>
            <a:picLocks noGrp="1" noChangeAspect="1"/>
          </p:cNvPicPr>
          <p:nvPr>
            <p:ph type="pic" idx="1"/>
          </p:nvPr>
        </p:nvPicPr>
        <p:blipFill>
          <a:blip r:embed="rId2" cstate="screen">
            <a:extLst>
              <a:ext uri="{28A0092B-C50C-407E-A947-70E740481C1C}">
                <a14:useLocalDpi xmlns:a14="http://schemas.microsoft.com/office/drawing/2010/main"/>
              </a:ext>
            </a:extLst>
          </a:blip>
          <a:srcRect t="17950" b="17950"/>
          <a:stretch>
            <a:fillRect/>
          </a:stretch>
        </p:blipFill>
        <p:spPr/>
      </p:pic>
    </p:spTree>
    <p:extLst>
      <p:ext uri="{BB962C8B-B14F-4D97-AF65-F5344CB8AC3E}">
        <p14:creationId xmlns:p14="http://schemas.microsoft.com/office/powerpoint/2010/main" val="4617761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Neyman</a:t>
            </a:r>
            <a:r>
              <a:rPr lang="en-US" dirty="0"/>
              <a:t> &amp; Pearson</a:t>
            </a:r>
          </a:p>
        </p:txBody>
      </p:sp>
      <p:sp>
        <p:nvSpPr>
          <p:cNvPr id="3" name="Content Placeholder 2"/>
          <p:cNvSpPr>
            <a:spLocks noGrp="1"/>
          </p:cNvSpPr>
          <p:nvPr>
            <p:ph idx="1"/>
          </p:nvPr>
        </p:nvSpPr>
        <p:spPr/>
        <p:txBody>
          <a:bodyPr>
            <a:normAutofit/>
          </a:bodyPr>
          <a:lstStyle/>
          <a:p>
            <a:pPr marL="0" indent="0">
              <a:buNone/>
            </a:pPr>
            <a:r>
              <a:rPr lang="en-US" sz="4800" dirty="0"/>
              <a:t>“</a:t>
            </a:r>
            <a:r>
              <a:rPr lang="en-US" sz="4800" b="1" i="1" dirty="0"/>
              <a:t>No test </a:t>
            </a:r>
            <a:r>
              <a:rPr lang="en-US" sz="4800" dirty="0"/>
              <a:t>based upon a theory of probability can by itself provide any valuable </a:t>
            </a:r>
            <a:r>
              <a:rPr lang="en-US" sz="4800" b="1" i="1" dirty="0"/>
              <a:t>evidence of the truth </a:t>
            </a:r>
            <a:r>
              <a:rPr lang="en-US" sz="4800" dirty="0"/>
              <a:t>or falsehood of a hypothesis. But we may look at the purpose of tests from another viewpoint.... </a:t>
            </a:r>
            <a:endParaRPr lang="en-US" sz="4800" dirty="0">
              <a:effectLst/>
            </a:endParaRPr>
          </a:p>
          <a:p>
            <a:pPr marL="0" indent="0">
              <a:buNone/>
            </a:pPr>
            <a:endParaRPr lang="en-US" sz="4800" dirty="0"/>
          </a:p>
        </p:txBody>
      </p:sp>
    </p:spTree>
    <p:extLst>
      <p:ext uri="{BB962C8B-B14F-4D97-AF65-F5344CB8AC3E}">
        <p14:creationId xmlns:p14="http://schemas.microsoft.com/office/powerpoint/2010/main" val="8208686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Neyman</a:t>
            </a:r>
            <a:r>
              <a:rPr lang="en-US" dirty="0"/>
              <a:t> &amp; Pearson</a:t>
            </a:r>
          </a:p>
        </p:txBody>
      </p:sp>
      <p:sp>
        <p:nvSpPr>
          <p:cNvPr id="3" name="Content Placeholder 2"/>
          <p:cNvSpPr>
            <a:spLocks noGrp="1"/>
          </p:cNvSpPr>
          <p:nvPr>
            <p:ph idx="1"/>
          </p:nvPr>
        </p:nvSpPr>
        <p:spPr/>
        <p:txBody>
          <a:bodyPr>
            <a:normAutofit/>
          </a:bodyPr>
          <a:lstStyle/>
          <a:p>
            <a:pPr marL="0" indent="0">
              <a:buNone/>
            </a:pPr>
            <a:r>
              <a:rPr lang="en-US" sz="4800" dirty="0"/>
              <a:t>“Without hoping to know whether each separate hypothesis is true or false, we may search for </a:t>
            </a:r>
            <a:r>
              <a:rPr lang="en-US" sz="4800" b="1" i="1" dirty="0"/>
              <a:t>rules to govern </a:t>
            </a:r>
            <a:r>
              <a:rPr lang="en-US" sz="4800" dirty="0"/>
              <a:t>our </a:t>
            </a:r>
            <a:r>
              <a:rPr lang="en-US" sz="4800" dirty="0" err="1"/>
              <a:t>behaviour</a:t>
            </a:r>
            <a:r>
              <a:rPr lang="en-US" sz="4800" dirty="0"/>
              <a:t> [which if followed ensure that] </a:t>
            </a:r>
            <a:r>
              <a:rPr lang="en-US" sz="4800" b="1" i="1" dirty="0"/>
              <a:t>in the long run of experience</a:t>
            </a:r>
            <a:r>
              <a:rPr lang="en-US" sz="4800" dirty="0"/>
              <a:t>, we shall not often be wrong.” </a:t>
            </a:r>
            <a:endParaRPr lang="en-US" sz="4800" dirty="0">
              <a:effectLst/>
            </a:endParaRPr>
          </a:p>
        </p:txBody>
      </p:sp>
    </p:spTree>
    <p:extLst>
      <p:ext uri="{BB962C8B-B14F-4D97-AF65-F5344CB8AC3E}">
        <p14:creationId xmlns:p14="http://schemas.microsoft.com/office/powerpoint/2010/main" val="31934378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Fisher</a:t>
            </a:r>
          </a:p>
        </p:txBody>
      </p:sp>
      <p:sp>
        <p:nvSpPr>
          <p:cNvPr id="3" name="Content Placeholder 2"/>
          <p:cNvSpPr>
            <a:spLocks noGrp="1"/>
          </p:cNvSpPr>
          <p:nvPr>
            <p:ph idx="1"/>
          </p:nvPr>
        </p:nvSpPr>
        <p:spPr/>
        <p:txBody>
          <a:bodyPr>
            <a:normAutofit/>
          </a:bodyPr>
          <a:lstStyle/>
          <a:p>
            <a:pPr marL="0" indent="0">
              <a:buNone/>
            </a:pPr>
            <a:r>
              <a:rPr lang="en-US" sz="4400" dirty="0"/>
              <a:t>“...</a:t>
            </a:r>
            <a:r>
              <a:rPr lang="en-US" sz="4400" u="sng" dirty="0"/>
              <a:t>in fact </a:t>
            </a:r>
            <a:r>
              <a:rPr lang="en-US" sz="4400" dirty="0"/>
              <a:t>no scientific worker has a fixed level of significance at which from year to year, and in all circumstances, he rejects hypotheses; he rather </a:t>
            </a:r>
            <a:r>
              <a:rPr lang="en-US" sz="4400" u="sng" dirty="0"/>
              <a:t>gives his mind to each particular case in the light of his evidence </a:t>
            </a:r>
            <a:r>
              <a:rPr lang="en-US" sz="4400" dirty="0"/>
              <a:t>and his ideas” </a:t>
            </a:r>
            <a:endParaRPr lang="en-US" sz="4400" dirty="0">
              <a:effectLst/>
            </a:endParaRPr>
          </a:p>
          <a:p>
            <a:endParaRPr lang="en-US" sz="4400" dirty="0"/>
          </a:p>
        </p:txBody>
      </p:sp>
    </p:spTree>
    <p:extLst>
      <p:ext uri="{BB962C8B-B14F-4D97-AF65-F5344CB8AC3E}">
        <p14:creationId xmlns:p14="http://schemas.microsoft.com/office/powerpoint/2010/main" val="4478111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811161"/>
            <a:ext cx="3335594" cy="5403370"/>
          </a:xfrm>
        </p:spPr>
        <p:txBody>
          <a:bodyPr>
            <a:normAutofit/>
          </a:bodyPr>
          <a:lstStyle/>
          <a:p>
            <a:r>
              <a:rPr lang="en-US" dirty="0"/>
              <a:t>Are we scientists or engineers?</a:t>
            </a:r>
          </a:p>
        </p:txBody>
      </p:sp>
      <p:graphicFrame>
        <p:nvGraphicFramePr>
          <p:cNvPr id="5" name="Content Placeholder 2"/>
          <p:cNvGraphicFramePr>
            <a:graphicFrameLocks noGrp="1"/>
          </p:cNvGraphicFramePr>
          <p:nvPr>
            <p:ph idx="1"/>
          </p:nvPr>
        </p:nvGraphicFramePr>
        <p:xfrm>
          <a:off x="5459413" y="642938"/>
          <a:ext cx="6089650" cy="55721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294633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1295400" y="0"/>
            <a:ext cx="9601200" cy="6858000"/>
          </a:xfrm>
          <a:prstGeom prst="rect">
            <a:avLst/>
          </a:prstGeom>
        </p:spPr>
      </p:pic>
    </p:spTree>
    <p:extLst>
      <p:ext uri="{BB962C8B-B14F-4D97-AF65-F5344CB8AC3E}">
        <p14:creationId xmlns:p14="http://schemas.microsoft.com/office/powerpoint/2010/main" val="15305271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295400" y="0"/>
            <a:ext cx="9601200" cy="6858000"/>
          </a:xfrm>
          <a:prstGeom prst="rect">
            <a:avLst/>
          </a:prstGeom>
        </p:spPr>
      </p:pic>
      <p:sp>
        <p:nvSpPr>
          <p:cNvPr id="3" name="Rectangle 2"/>
          <p:cNvSpPr/>
          <p:nvPr/>
        </p:nvSpPr>
        <p:spPr>
          <a:xfrm>
            <a:off x="247581" y="691195"/>
            <a:ext cx="2095638" cy="1477328"/>
          </a:xfrm>
          <a:prstGeom prst="rect">
            <a:avLst/>
          </a:prstGeom>
        </p:spPr>
        <p:txBody>
          <a:bodyPr wrap="none">
            <a:spAutoFit/>
          </a:bodyPr>
          <a:lstStyle/>
          <a:p>
            <a:r>
              <a:rPr lang="en-US" dirty="0"/>
              <a:t>Half our predictions </a:t>
            </a:r>
          </a:p>
          <a:p>
            <a:r>
              <a:rPr lang="en-US" dirty="0"/>
              <a:t>are "true"</a:t>
            </a:r>
          </a:p>
          <a:p>
            <a:r>
              <a:rPr lang="en-US" dirty="0"/>
              <a:t>Power = .8</a:t>
            </a:r>
          </a:p>
          <a:p>
            <a:r>
              <a:rPr lang="en-US" dirty="0"/>
              <a:t>So publish 40 true</a:t>
            </a:r>
          </a:p>
          <a:p>
            <a:r>
              <a:rPr lang="en-US" dirty="0"/>
              <a:t>effects</a:t>
            </a:r>
          </a:p>
        </p:txBody>
      </p:sp>
    </p:spTree>
    <p:extLst>
      <p:ext uri="{BB962C8B-B14F-4D97-AF65-F5344CB8AC3E}">
        <p14:creationId xmlns:p14="http://schemas.microsoft.com/office/powerpoint/2010/main" val="3735368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79B846-9774-3040-B715-20CA457A7628}"/>
              </a:ext>
            </a:extLst>
          </p:cNvPr>
          <p:cNvSpPr>
            <a:spLocks noGrp="1"/>
          </p:cNvSpPr>
          <p:nvPr>
            <p:ph type="title"/>
          </p:nvPr>
        </p:nvSpPr>
        <p:spPr/>
        <p:txBody>
          <a:bodyPr/>
          <a:lstStyle/>
          <a:p>
            <a:r>
              <a:rPr lang="en-US" dirty="0"/>
              <a:t>Stuff you asked for</a:t>
            </a:r>
          </a:p>
        </p:txBody>
      </p:sp>
      <p:sp>
        <p:nvSpPr>
          <p:cNvPr id="3" name="Content Placeholder 2">
            <a:extLst>
              <a:ext uri="{FF2B5EF4-FFF2-40B4-BE49-F238E27FC236}">
                <a16:creationId xmlns:a16="http://schemas.microsoft.com/office/drawing/2014/main" id="{5CF40DD9-82CE-D444-BF8F-D9ED75900D8F}"/>
              </a:ext>
            </a:extLst>
          </p:cNvPr>
          <p:cNvSpPr>
            <a:spLocks noGrp="1"/>
          </p:cNvSpPr>
          <p:nvPr>
            <p:ph idx="1"/>
          </p:nvPr>
        </p:nvSpPr>
        <p:spPr/>
        <p:txBody>
          <a:bodyPr>
            <a:normAutofit fontScale="55000" lnSpcReduction="20000"/>
          </a:bodyPr>
          <a:lstStyle/>
          <a:p>
            <a:r>
              <a:rPr lang="en-US" strike="sngStrike" dirty="0" err="1"/>
              <a:t>Ancova</a:t>
            </a:r>
            <a:r>
              <a:rPr lang="en-US" strike="sngStrike" dirty="0"/>
              <a:t> with baseline</a:t>
            </a:r>
          </a:p>
          <a:p>
            <a:r>
              <a:rPr lang="en-US" strike="sngStrike" dirty="0" err="1"/>
              <a:t>Anova</a:t>
            </a:r>
            <a:r>
              <a:rPr lang="en-US" strike="sngStrike" dirty="0"/>
              <a:t> for pre-post change scores</a:t>
            </a:r>
          </a:p>
          <a:p>
            <a:r>
              <a:rPr lang="en-US" strike="sngStrike" dirty="0" err="1"/>
              <a:t>Anova</a:t>
            </a:r>
            <a:r>
              <a:rPr lang="en-US" strike="sngStrike" dirty="0"/>
              <a:t> 2x2 between subjects</a:t>
            </a:r>
          </a:p>
          <a:p>
            <a:r>
              <a:rPr lang="en-US" dirty="0">
                <a:solidFill>
                  <a:srgbClr val="FF0000"/>
                </a:solidFill>
              </a:rPr>
              <a:t>Hierarchical multiple regression</a:t>
            </a:r>
          </a:p>
          <a:p>
            <a:r>
              <a:rPr lang="en-US" dirty="0">
                <a:solidFill>
                  <a:srgbClr val="FF0000"/>
                </a:solidFill>
              </a:rPr>
              <a:t>Regression to test moderation</a:t>
            </a:r>
          </a:p>
          <a:p>
            <a:r>
              <a:rPr lang="en-US" dirty="0">
                <a:solidFill>
                  <a:srgbClr val="FF0000"/>
                </a:solidFill>
              </a:rPr>
              <a:t>Post-hoc contrasts between groups</a:t>
            </a:r>
          </a:p>
          <a:p>
            <a:r>
              <a:rPr lang="en-US" dirty="0">
                <a:solidFill>
                  <a:srgbClr val="FF0000"/>
                </a:solidFill>
              </a:rPr>
              <a:t>Multiple comparisons</a:t>
            </a:r>
          </a:p>
          <a:p>
            <a:endParaRPr lang="en-US" dirty="0">
              <a:solidFill>
                <a:srgbClr val="FF0000"/>
              </a:solidFill>
            </a:endParaRPr>
          </a:p>
          <a:p>
            <a:r>
              <a:rPr lang="en-US" dirty="0"/>
              <a:t>Cohen's D for group differences</a:t>
            </a:r>
          </a:p>
          <a:p>
            <a:r>
              <a:rPr lang="en-US" dirty="0"/>
              <a:t>Independent samples t test, Paired sample t test</a:t>
            </a:r>
          </a:p>
          <a:p>
            <a:r>
              <a:rPr lang="en-US" dirty="0"/>
              <a:t>Mann Whitney U</a:t>
            </a:r>
          </a:p>
          <a:p>
            <a:r>
              <a:rPr lang="en-US" dirty="0"/>
              <a:t>Chi square to test contingency table</a:t>
            </a:r>
          </a:p>
          <a:p>
            <a:endParaRPr lang="en-US" dirty="0"/>
          </a:p>
          <a:p>
            <a:r>
              <a:rPr lang="en-US" dirty="0" err="1"/>
              <a:t>Levene's</a:t>
            </a:r>
            <a:r>
              <a:rPr lang="en-US" dirty="0"/>
              <a:t> test (equality of variances)</a:t>
            </a:r>
          </a:p>
          <a:p>
            <a:r>
              <a:rPr lang="en-US" dirty="0"/>
              <a:t>Cronbach's alpha</a:t>
            </a:r>
          </a:p>
          <a:p>
            <a:endParaRPr lang="en-US" dirty="0"/>
          </a:p>
          <a:p>
            <a:endParaRPr lang="en-US" dirty="0"/>
          </a:p>
        </p:txBody>
      </p:sp>
    </p:spTree>
    <p:extLst>
      <p:ext uri="{BB962C8B-B14F-4D97-AF65-F5344CB8AC3E}">
        <p14:creationId xmlns:p14="http://schemas.microsoft.com/office/powerpoint/2010/main" val="673551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295400" y="0"/>
            <a:ext cx="9601200" cy="6858000"/>
          </a:xfrm>
          <a:prstGeom prst="rect">
            <a:avLst/>
          </a:prstGeom>
        </p:spPr>
      </p:pic>
      <p:sp>
        <p:nvSpPr>
          <p:cNvPr id="4" name="Rectangle 3"/>
          <p:cNvSpPr/>
          <p:nvPr/>
        </p:nvSpPr>
        <p:spPr>
          <a:xfrm>
            <a:off x="404949" y="3429000"/>
            <a:ext cx="2142308" cy="1754326"/>
          </a:xfrm>
          <a:prstGeom prst="rect">
            <a:avLst/>
          </a:prstGeom>
        </p:spPr>
        <p:txBody>
          <a:bodyPr wrap="square">
            <a:spAutoFit/>
          </a:bodyPr>
          <a:lstStyle/>
          <a:p>
            <a:r>
              <a:rPr lang="en-US" dirty="0"/>
              <a:t>Also find 5 sig. but "null" effects</a:t>
            </a:r>
          </a:p>
          <a:p>
            <a:endParaRPr lang="en-US" dirty="0"/>
          </a:p>
          <a:p>
            <a:r>
              <a:rPr lang="en-US" dirty="0"/>
              <a:t>= 12.5%</a:t>
            </a:r>
          </a:p>
          <a:p>
            <a:endParaRPr lang="en-US" dirty="0"/>
          </a:p>
          <a:p>
            <a:endParaRPr lang="en-US" dirty="0"/>
          </a:p>
        </p:txBody>
      </p:sp>
      <p:sp>
        <p:nvSpPr>
          <p:cNvPr id="5" name="Rectangle 4">
            <a:extLst>
              <a:ext uri="{FF2B5EF4-FFF2-40B4-BE49-F238E27FC236}">
                <a16:creationId xmlns:a16="http://schemas.microsoft.com/office/drawing/2014/main" id="{6859E4A5-6C0D-4946-BF76-BC027A7A3B65}"/>
              </a:ext>
            </a:extLst>
          </p:cNvPr>
          <p:cNvSpPr/>
          <p:nvPr/>
        </p:nvSpPr>
        <p:spPr>
          <a:xfrm>
            <a:off x="247581" y="691195"/>
            <a:ext cx="2095638" cy="1477328"/>
          </a:xfrm>
          <a:prstGeom prst="rect">
            <a:avLst/>
          </a:prstGeom>
        </p:spPr>
        <p:txBody>
          <a:bodyPr wrap="none">
            <a:spAutoFit/>
          </a:bodyPr>
          <a:lstStyle/>
          <a:p>
            <a:r>
              <a:rPr lang="en-US" dirty="0"/>
              <a:t>Half our predictions </a:t>
            </a:r>
          </a:p>
          <a:p>
            <a:r>
              <a:rPr lang="en-US" dirty="0"/>
              <a:t>are "true"</a:t>
            </a:r>
          </a:p>
          <a:p>
            <a:r>
              <a:rPr lang="en-US" dirty="0"/>
              <a:t>Power = .8</a:t>
            </a:r>
          </a:p>
          <a:p>
            <a:r>
              <a:rPr lang="en-US" dirty="0"/>
              <a:t>So publish 40 true</a:t>
            </a:r>
          </a:p>
          <a:p>
            <a:r>
              <a:rPr lang="en-US" dirty="0"/>
              <a:t>effects</a:t>
            </a:r>
          </a:p>
        </p:txBody>
      </p:sp>
      <p:sp>
        <p:nvSpPr>
          <p:cNvPr id="2" name="Rectangle 1">
            <a:extLst>
              <a:ext uri="{FF2B5EF4-FFF2-40B4-BE49-F238E27FC236}">
                <a16:creationId xmlns:a16="http://schemas.microsoft.com/office/drawing/2014/main" id="{8AD917F2-B14C-5243-B0B7-2643AA2F8C6F}"/>
              </a:ext>
            </a:extLst>
          </p:cNvPr>
          <p:cNvSpPr/>
          <p:nvPr/>
        </p:nvSpPr>
        <p:spPr>
          <a:xfrm>
            <a:off x="295831" y="5228191"/>
            <a:ext cx="2142309" cy="923330"/>
          </a:xfrm>
          <a:prstGeom prst="rect">
            <a:avLst/>
          </a:prstGeom>
        </p:spPr>
        <p:txBody>
          <a:bodyPr wrap="square">
            <a:spAutoFit/>
          </a:bodyPr>
          <a:lstStyle/>
          <a:p>
            <a:r>
              <a:rPr lang="en-US" dirty="0"/>
              <a:t>Or if only 20% predictions true = 25% red.</a:t>
            </a:r>
          </a:p>
        </p:txBody>
      </p:sp>
    </p:spTree>
    <p:extLst>
      <p:ext uri="{BB962C8B-B14F-4D97-AF65-F5344CB8AC3E}">
        <p14:creationId xmlns:p14="http://schemas.microsoft.com/office/powerpoint/2010/main" val="3997789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295400" y="0"/>
            <a:ext cx="9601200" cy="6858000"/>
          </a:xfrm>
          <a:prstGeom prst="rect">
            <a:avLst/>
          </a:prstGeom>
        </p:spPr>
      </p:pic>
      <p:sp>
        <p:nvSpPr>
          <p:cNvPr id="4" name="Rectangle 3"/>
          <p:cNvSpPr/>
          <p:nvPr/>
        </p:nvSpPr>
        <p:spPr>
          <a:xfrm>
            <a:off x="365760" y="2052142"/>
            <a:ext cx="1920240" cy="1200329"/>
          </a:xfrm>
          <a:prstGeom prst="rect">
            <a:avLst/>
          </a:prstGeom>
        </p:spPr>
        <p:txBody>
          <a:bodyPr wrap="square">
            <a:spAutoFit/>
          </a:bodyPr>
          <a:lstStyle/>
          <a:p>
            <a:r>
              <a:rPr lang="en-US" dirty="0"/>
              <a:t>Allow for publishing "1 in 3" tests per study</a:t>
            </a:r>
          </a:p>
          <a:p>
            <a:r>
              <a:rPr lang="en-US" dirty="0"/>
              <a:t>= 37.5%.</a:t>
            </a:r>
          </a:p>
        </p:txBody>
      </p:sp>
    </p:spTree>
    <p:extLst>
      <p:ext uri="{BB962C8B-B14F-4D97-AF65-F5344CB8AC3E}">
        <p14:creationId xmlns:p14="http://schemas.microsoft.com/office/powerpoint/2010/main" val="2394071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658983" y="595360"/>
            <a:ext cx="8874034" cy="5667280"/>
          </a:xfrm>
          <a:prstGeom prst="rect">
            <a:avLst/>
          </a:prstGeom>
        </p:spPr>
      </p:pic>
    </p:spTree>
    <p:extLst>
      <p:ext uri="{BB962C8B-B14F-4D97-AF65-F5344CB8AC3E}">
        <p14:creationId xmlns:p14="http://schemas.microsoft.com/office/powerpoint/2010/main" val="27168893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345475" y="646157"/>
            <a:ext cx="9553302" cy="6035950"/>
          </a:xfrm>
          <a:prstGeom prst="rect">
            <a:avLst/>
          </a:prstGeom>
        </p:spPr>
      </p:pic>
    </p:spTree>
    <p:extLst>
      <p:ext uri="{BB962C8B-B14F-4D97-AF65-F5344CB8AC3E}">
        <p14:creationId xmlns:p14="http://schemas.microsoft.com/office/powerpoint/2010/main" val="18047642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fontAlgn="base"/>
            <a:r>
              <a:rPr lang="en-US" dirty="0"/>
              <a:t>Colquhoun 2014</a:t>
            </a:r>
          </a:p>
        </p:txBody>
      </p:sp>
      <p:sp>
        <p:nvSpPr>
          <p:cNvPr id="3" name="Content Placeholder 2"/>
          <p:cNvSpPr>
            <a:spLocks noGrp="1"/>
          </p:cNvSpPr>
          <p:nvPr>
            <p:ph idx="1"/>
          </p:nvPr>
        </p:nvSpPr>
        <p:spPr/>
        <p:txBody>
          <a:bodyPr>
            <a:normAutofit fontScale="92500" lnSpcReduction="20000"/>
          </a:bodyPr>
          <a:lstStyle/>
          <a:p>
            <a:pPr fontAlgn="base"/>
            <a:r>
              <a:rPr lang="en-US" b="1" dirty="0"/>
              <a:t>Never, </a:t>
            </a:r>
            <a:r>
              <a:rPr lang="en-US" b="1" i="1" dirty="0"/>
              <a:t>ever</a:t>
            </a:r>
            <a:r>
              <a:rPr lang="en-US" b="1" dirty="0"/>
              <a:t>, use the word ‘significant’ in a paper. It is arbitrary, and deeply misleading.</a:t>
            </a:r>
          </a:p>
          <a:p>
            <a:pPr fontAlgn="base"/>
            <a:endParaRPr lang="en-US" b="1" dirty="0"/>
          </a:p>
          <a:p>
            <a:pPr fontAlgn="base"/>
            <a:r>
              <a:rPr lang="en-US" dirty="0"/>
              <a:t>If you do a significance test, just state the </a:t>
            </a:r>
            <a:r>
              <a:rPr lang="en-US" i="1" dirty="0"/>
              <a:t>p</a:t>
            </a:r>
            <a:r>
              <a:rPr lang="en-US" dirty="0"/>
              <a:t>-value and give the effect size and confidence intervals.</a:t>
            </a:r>
          </a:p>
          <a:p>
            <a:pPr fontAlgn="base"/>
            <a:r>
              <a:rPr lang="en-US" dirty="0"/>
              <a:t>Observation of a </a:t>
            </a:r>
            <a:r>
              <a:rPr lang="en-US" i="1" dirty="0"/>
              <a:t>p</a:t>
            </a:r>
            <a:r>
              <a:rPr lang="en-US" dirty="0"/>
              <a:t>∼0.05 means nothing more than ‘worth another look’. </a:t>
            </a:r>
          </a:p>
          <a:p>
            <a:pPr fontAlgn="base"/>
            <a:r>
              <a:rPr lang="en-US" dirty="0"/>
              <a:t>Do some rough calculations of the sample size that might be needed to show a worthwhile effect. Underpowered studies still abound and contribute to both high false discovery rates and effect size inflation.</a:t>
            </a:r>
          </a:p>
          <a:p>
            <a:pPr fontAlgn="base"/>
            <a:r>
              <a:rPr lang="en-US" dirty="0"/>
              <a:t>If you want to avoid making a fool of yourself very often, do not regard anything greater than </a:t>
            </a:r>
            <a:r>
              <a:rPr lang="en-US" i="1" dirty="0"/>
              <a:t>p</a:t>
            </a:r>
            <a:r>
              <a:rPr lang="en-US" dirty="0"/>
              <a:t>&lt;0.001 as a demonstration that you have discovered something. </a:t>
            </a:r>
            <a:br>
              <a:rPr lang="en-US" dirty="0"/>
            </a:br>
            <a:endParaRPr lang="en-US" dirty="0"/>
          </a:p>
        </p:txBody>
      </p:sp>
    </p:spTree>
    <p:extLst>
      <p:ext uri="{BB962C8B-B14F-4D97-AF65-F5344CB8AC3E}">
        <p14:creationId xmlns:p14="http://schemas.microsoft.com/office/powerpoint/2010/main" val="27804658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One test/many tests</a:t>
            </a:r>
          </a:p>
        </p:txBody>
      </p:sp>
      <p:sp>
        <p:nvSpPr>
          <p:cNvPr id="3" name="Content Placeholder 2"/>
          <p:cNvSpPr>
            <a:spLocks noGrp="1"/>
          </p:cNvSpPr>
          <p:nvPr>
            <p:ph idx="1"/>
          </p:nvPr>
        </p:nvSpPr>
        <p:spPr/>
        <p:txBody>
          <a:bodyPr/>
          <a:lstStyle/>
          <a:p>
            <a:r>
              <a:rPr lang="en-US" dirty="0"/>
              <a:t>Colquhoun critique applies even if you do a </a:t>
            </a:r>
            <a:r>
              <a:rPr lang="en-US" i="1" dirty="0"/>
              <a:t>single</a:t>
            </a:r>
            <a:r>
              <a:rPr lang="en-US" dirty="0"/>
              <a:t> test</a:t>
            </a:r>
          </a:p>
          <a:p>
            <a:r>
              <a:rPr lang="en-US" dirty="0"/>
              <a:t>Problem is much worse if you make multiple comparisons</a:t>
            </a:r>
          </a:p>
        </p:txBody>
      </p:sp>
    </p:spTree>
    <p:extLst>
      <p:ext uri="{BB962C8B-B14F-4D97-AF65-F5344CB8AC3E}">
        <p14:creationId xmlns:p14="http://schemas.microsoft.com/office/powerpoint/2010/main" val="16739722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Sources of Multiple Comparisons</a:t>
            </a:r>
          </a:p>
        </p:txBody>
      </p:sp>
      <p:sp>
        <p:nvSpPr>
          <p:cNvPr id="3" name="Content Placeholder 2"/>
          <p:cNvSpPr>
            <a:spLocks noGrp="1"/>
          </p:cNvSpPr>
          <p:nvPr>
            <p:ph idx="1"/>
          </p:nvPr>
        </p:nvSpPr>
        <p:spPr/>
        <p:txBody>
          <a:bodyPr/>
          <a:lstStyle/>
          <a:p>
            <a:r>
              <a:rPr lang="en-US" dirty="0"/>
              <a:t>Groups</a:t>
            </a:r>
          </a:p>
          <a:p>
            <a:r>
              <a:rPr lang="en-US" dirty="0"/>
              <a:t>Subgroups</a:t>
            </a:r>
          </a:p>
          <a:p>
            <a:r>
              <a:rPr lang="en-US" dirty="0"/>
              <a:t>Time-points</a:t>
            </a:r>
          </a:p>
          <a:p>
            <a:r>
              <a:rPr lang="en-US" dirty="0"/>
              <a:t>Other repeat measures (e.g. voxels)</a:t>
            </a:r>
          </a:p>
          <a:p>
            <a:r>
              <a:rPr lang="en-US" dirty="0"/>
              <a:t>Measures</a:t>
            </a:r>
          </a:p>
          <a:p>
            <a:r>
              <a:rPr lang="en-US" dirty="0"/>
              <a:t>Coding schemes</a:t>
            </a:r>
          </a:p>
          <a:p>
            <a:endParaRPr lang="en-US" dirty="0"/>
          </a:p>
          <a:p>
            <a:pPr marL="0" indent="0">
              <a:buNone/>
            </a:pPr>
            <a:r>
              <a:rPr lang="en-US" dirty="0"/>
              <a:t>AND Multiway </a:t>
            </a:r>
            <a:r>
              <a:rPr lang="en-US" dirty="0" err="1"/>
              <a:t>Anova</a:t>
            </a:r>
            <a:r>
              <a:rPr lang="en-US" dirty="0"/>
              <a:t> (main effects + interactions, Cramer 2016)</a:t>
            </a:r>
          </a:p>
        </p:txBody>
      </p:sp>
    </p:spTree>
    <p:extLst>
      <p:ext uri="{BB962C8B-B14F-4D97-AF65-F5344CB8AC3E}">
        <p14:creationId xmlns:p14="http://schemas.microsoft.com/office/powerpoint/2010/main" val="685206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People worry about "doing it right"</a:t>
            </a:r>
          </a:p>
        </p:txBody>
      </p:sp>
      <p:sp>
        <p:nvSpPr>
          <p:cNvPr id="4" name="Content Placeholder 3"/>
          <p:cNvSpPr>
            <a:spLocks noGrp="1"/>
          </p:cNvSpPr>
          <p:nvPr>
            <p:ph sz="half" idx="1"/>
          </p:nvPr>
        </p:nvSpPr>
        <p:spPr/>
        <p:txBody>
          <a:bodyPr>
            <a:normAutofit lnSpcReduction="10000"/>
          </a:bodyPr>
          <a:lstStyle/>
          <a:p>
            <a:pPr marL="0" lvl="0" indent="0">
              <a:lnSpc>
                <a:spcPct val="100000"/>
              </a:lnSpc>
              <a:spcBef>
                <a:spcPts val="0"/>
              </a:spcBef>
              <a:buNone/>
            </a:pPr>
            <a:r>
              <a:rPr lang="en-US" dirty="0"/>
              <a:t>Rothman 1990</a:t>
            </a:r>
          </a:p>
          <a:p>
            <a:pPr marL="0" lvl="0" indent="0">
              <a:lnSpc>
                <a:spcPct val="100000"/>
              </a:lnSpc>
              <a:spcBef>
                <a:spcPts val="0"/>
              </a:spcBef>
              <a:buNone/>
            </a:pPr>
            <a:endParaRPr lang="en-US" dirty="0"/>
          </a:p>
          <a:p>
            <a:pPr marL="0" lvl="0" indent="0">
              <a:lnSpc>
                <a:spcPct val="100000"/>
              </a:lnSpc>
              <a:spcBef>
                <a:spcPts val="0"/>
              </a:spcBef>
              <a:buNone/>
            </a:pPr>
            <a:r>
              <a:rPr lang="mr-IN" b="1" i="1" dirty="0"/>
              <a:t>…</a:t>
            </a:r>
            <a:r>
              <a:rPr lang="en-GB" b="1" i="1" dirty="0"/>
              <a:t> when there is a strong basis for believing the results to be true then they are wasteful</a:t>
            </a:r>
          </a:p>
          <a:p>
            <a:pPr marL="0" lvl="0" indent="0">
              <a:lnSpc>
                <a:spcPct val="100000"/>
              </a:lnSpc>
              <a:spcBef>
                <a:spcPts val="0"/>
              </a:spcBef>
              <a:buNone/>
            </a:pPr>
            <a:endParaRPr lang="en-GB" b="1" i="1" dirty="0"/>
          </a:p>
          <a:p>
            <a:pPr marL="0" lvl="0" indent="0">
              <a:lnSpc>
                <a:spcPct val="100000"/>
              </a:lnSpc>
              <a:spcBef>
                <a:spcPts val="0"/>
              </a:spcBef>
              <a:buNone/>
            </a:pPr>
            <a:endParaRPr lang="en-GB" b="1" i="1" dirty="0"/>
          </a:p>
          <a:p>
            <a:pPr marL="0" lvl="0" indent="0">
              <a:lnSpc>
                <a:spcPct val="100000"/>
              </a:lnSpc>
              <a:spcBef>
                <a:spcPts val="0"/>
              </a:spcBef>
              <a:buNone/>
            </a:pPr>
            <a:endParaRPr lang="en-GB" b="1" i="1" dirty="0"/>
          </a:p>
          <a:p>
            <a:pPr marL="0" indent="0">
              <a:lnSpc>
                <a:spcPct val="100000"/>
              </a:lnSpc>
              <a:spcBef>
                <a:spcPts val="0"/>
              </a:spcBef>
              <a:buNone/>
            </a:pPr>
            <a:r>
              <a:rPr lang="en-GB" sz="1900" dirty="0"/>
              <a:t>Rothman, K. J. (1990). No adjustments are needed for multiple comparisons. </a:t>
            </a:r>
            <a:r>
              <a:rPr lang="en-GB" sz="1900" i="1" dirty="0"/>
              <a:t>Epidemiology 1 </a:t>
            </a:r>
            <a:r>
              <a:rPr lang="en-GB" sz="1900" dirty="0"/>
              <a:t>(1), 43–46.</a:t>
            </a:r>
          </a:p>
          <a:p>
            <a:pPr marL="0" lvl="0" indent="0">
              <a:lnSpc>
                <a:spcPct val="100000"/>
              </a:lnSpc>
              <a:spcBef>
                <a:spcPts val="0"/>
              </a:spcBef>
              <a:buNone/>
            </a:pPr>
            <a:endParaRPr lang="en-US" b="1" i="1" dirty="0"/>
          </a:p>
        </p:txBody>
      </p:sp>
      <p:sp>
        <p:nvSpPr>
          <p:cNvPr id="5" name="Content Placeholder 4"/>
          <p:cNvSpPr>
            <a:spLocks noGrp="1"/>
          </p:cNvSpPr>
          <p:nvPr>
            <p:ph sz="half" idx="2"/>
          </p:nvPr>
        </p:nvSpPr>
        <p:spPr/>
        <p:txBody>
          <a:bodyPr>
            <a:normAutofit lnSpcReduction="10000"/>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a:t>Complacent? </a:t>
            </a:r>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R="0" lvl="0" defTabSz="914400" eaLnBrk="1" fontAlgn="auto" latinLnBrk="0" hangingPunct="1">
              <a:lnSpc>
                <a:spcPct val="100000"/>
              </a:lnSpc>
              <a:spcBef>
                <a:spcPts val="0"/>
              </a:spcBef>
              <a:spcAft>
                <a:spcPts val="0"/>
              </a:spcAft>
              <a:buClrTx/>
              <a:buSzTx/>
              <a:buFontTx/>
              <a:buChar char="-"/>
              <a:tabLst/>
              <a:defRPr/>
            </a:pPr>
            <a:r>
              <a:rPr lang="en-US" dirty="0"/>
              <a:t>Easy to collect data</a:t>
            </a:r>
          </a:p>
          <a:p>
            <a:pPr marR="0" lvl="0" defTabSz="914400" eaLnBrk="1" fontAlgn="auto" latinLnBrk="0" hangingPunct="1">
              <a:lnSpc>
                <a:spcPct val="100000"/>
              </a:lnSpc>
              <a:spcBef>
                <a:spcPts val="0"/>
              </a:spcBef>
              <a:spcAft>
                <a:spcPts val="0"/>
              </a:spcAft>
              <a:buClrTx/>
              <a:buSzTx/>
              <a:buFontTx/>
              <a:buChar char="-"/>
              <a:tabLst/>
              <a:defRPr/>
            </a:pPr>
            <a:r>
              <a:rPr lang="en-US" dirty="0"/>
              <a:t>Easy to fish </a:t>
            </a:r>
          </a:p>
          <a:p>
            <a:pPr marR="0" lvl="0" defTabSz="914400" eaLnBrk="1" fontAlgn="auto" latinLnBrk="0" hangingPunct="1">
              <a:lnSpc>
                <a:spcPct val="100000"/>
              </a:lnSpc>
              <a:spcBef>
                <a:spcPts val="0"/>
              </a:spcBef>
              <a:spcAft>
                <a:spcPts val="0"/>
              </a:spcAft>
              <a:buClrTx/>
              <a:buSzTx/>
              <a:buFontTx/>
              <a:buChar char="-"/>
              <a:tabLst/>
              <a:defRPr/>
            </a:pPr>
            <a:r>
              <a:rPr lang="en-US" dirty="0"/>
              <a:t>Exploratory analyses</a:t>
            </a:r>
          </a:p>
          <a:p>
            <a:pPr marR="0" lvl="0" defTabSz="914400" eaLnBrk="1" fontAlgn="auto" latinLnBrk="0" hangingPunct="1">
              <a:lnSpc>
                <a:spcPct val="100000"/>
              </a:lnSpc>
              <a:spcBef>
                <a:spcPts val="0"/>
              </a:spcBef>
              <a:spcAft>
                <a:spcPts val="0"/>
              </a:spcAft>
              <a:buClrTx/>
              <a:buSzTx/>
              <a:buFontTx/>
              <a:buChar char="-"/>
              <a:tabLst/>
              <a:defRPr/>
            </a:pPr>
            <a:r>
              <a:rPr lang="en-US" dirty="0"/>
              <a:t>No strong priors</a:t>
            </a:r>
          </a:p>
          <a:p>
            <a:pPr marR="0" lvl="0" defTabSz="914400" eaLnBrk="1" fontAlgn="auto" latinLnBrk="0" hangingPunct="1">
              <a:lnSpc>
                <a:spcPct val="100000"/>
              </a:lnSpc>
              <a:spcBef>
                <a:spcPts val="0"/>
              </a:spcBef>
              <a:spcAft>
                <a:spcPts val="0"/>
              </a:spcAft>
              <a:buClrTx/>
              <a:buSzTx/>
              <a:buFontTx/>
              <a:buChar char="-"/>
              <a:tabLst/>
              <a:defRPr/>
            </a:pPr>
            <a:endParaRPr lang="en-US" dirty="0"/>
          </a:p>
          <a:p>
            <a:pPr marR="0" lvl="0" defTabSz="914400" eaLnBrk="1" fontAlgn="auto" latinLnBrk="0" hangingPunct="1">
              <a:lnSpc>
                <a:spcPct val="100000"/>
              </a:lnSpc>
              <a:spcBef>
                <a:spcPts val="0"/>
              </a:spcBef>
              <a:spcAft>
                <a:spcPts val="0"/>
              </a:spcAft>
              <a:buClrTx/>
              <a:buSzTx/>
              <a:buFontTx/>
              <a:buChar char="-"/>
              <a:tabLst/>
              <a:defRPr/>
            </a:pPr>
            <a:endParaRPr lang="en-US" dirty="0"/>
          </a:p>
          <a:p>
            <a:pPr marL="0" indent="0">
              <a:lnSpc>
                <a:spcPct val="100000"/>
              </a:lnSpc>
              <a:spcBef>
                <a:spcPts val="0"/>
              </a:spcBef>
              <a:buNone/>
              <a:defRPr/>
            </a:pPr>
            <a:r>
              <a:rPr lang="en-US" sz="1900" dirty="0"/>
              <a:t>Colquhoun, D. (2014). An investigation of the false discovery rate and the misinterpretation of p-values. </a:t>
            </a:r>
            <a:r>
              <a:rPr lang="en-US" sz="1900" i="1" dirty="0"/>
              <a:t>Royal Society Open Science</a:t>
            </a:r>
            <a:r>
              <a:rPr lang="en-US" sz="1900" dirty="0"/>
              <a:t>, </a:t>
            </a:r>
            <a:r>
              <a:rPr lang="en-US" sz="1900" i="1" dirty="0"/>
              <a:t>1</a:t>
            </a:r>
            <a:r>
              <a:rPr lang="en-US" sz="1900" dirty="0"/>
              <a:t>(3), 140216. </a:t>
            </a:r>
            <a:r>
              <a:rPr lang="en-US" sz="1900" dirty="0">
                <a:hlinkClick r:id="rId3"/>
              </a:rPr>
              <a:t>https://doi.org/10.1098/rsos.140216</a:t>
            </a:r>
            <a:endParaRPr lang="en-US" sz="1900" dirty="0"/>
          </a:p>
          <a:p>
            <a:pPr marR="0" lvl="0" defTabSz="914400" eaLnBrk="1" fontAlgn="auto" latinLnBrk="0" hangingPunct="1">
              <a:lnSpc>
                <a:spcPct val="100000"/>
              </a:lnSpc>
              <a:spcBef>
                <a:spcPts val="0"/>
              </a:spcBef>
              <a:spcAft>
                <a:spcPts val="0"/>
              </a:spcAft>
              <a:buClrTx/>
              <a:buSzTx/>
              <a:buFontTx/>
              <a:buChar char="-"/>
              <a:tabLst/>
              <a:defRPr/>
            </a:pPr>
            <a:endParaRPr lang="en-US" dirty="0"/>
          </a:p>
        </p:txBody>
      </p:sp>
    </p:spTree>
    <p:extLst>
      <p:ext uri="{BB962C8B-B14F-4D97-AF65-F5344CB8AC3E}">
        <p14:creationId xmlns:p14="http://schemas.microsoft.com/office/powerpoint/2010/main" val="10948582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Multiplicity in multi-way </a:t>
            </a:r>
            <a:r>
              <a:rPr lang="en-US" dirty="0" err="1"/>
              <a:t>Anova</a:t>
            </a:r>
            <a:endParaRPr lang="en-US" dirty="0"/>
          </a:p>
        </p:txBody>
      </p:sp>
      <p:sp>
        <p:nvSpPr>
          <p:cNvPr id="3" name="Content Placeholder 2"/>
          <p:cNvSpPr>
            <a:spLocks noGrp="1"/>
          </p:cNvSpPr>
          <p:nvPr>
            <p:ph idx="1"/>
          </p:nvPr>
        </p:nvSpPr>
        <p:spPr/>
        <p:txBody>
          <a:bodyPr>
            <a:normAutofit fontScale="85000" lnSpcReduction="20000"/>
          </a:bodyPr>
          <a:lstStyle/>
          <a:p>
            <a:pPr marL="0" indent="0">
              <a:buNone/>
            </a:pPr>
            <a:r>
              <a:rPr lang="en-US" dirty="0"/>
              <a:t>2x2 = 3 tests</a:t>
            </a:r>
          </a:p>
          <a:p>
            <a:r>
              <a:rPr lang="en-US" dirty="0"/>
              <a:t>Main effect A</a:t>
            </a:r>
          </a:p>
          <a:p>
            <a:r>
              <a:rPr lang="en-US" dirty="0"/>
              <a:t>Main effect B</a:t>
            </a:r>
          </a:p>
          <a:p>
            <a:r>
              <a:rPr lang="en-US" dirty="0"/>
              <a:t>Interaction</a:t>
            </a:r>
          </a:p>
          <a:p>
            <a:pPr marL="0" indent="0">
              <a:buNone/>
            </a:pPr>
            <a:endParaRPr lang="en-US" dirty="0"/>
          </a:p>
          <a:p>
            <a:pPr marL="0" indent="0">
              <a:buNone/>
            </a:pPr>
            <a:r>
              <a:rPr lang="en-US" dirty="0"/>
              <a:t>Cramer, A. O. J., </a:t>
            </a:r>
            <a:r>
              <a:rPr lang="en-US" dirty="0" err="1"/>
              <a:t>Ravenzwaaij</a:t>
            </a:r>
            <a:r>
              <a:rPr lang="en-US" dirty="0"/>
              <a:t>, D. van, Matzke, D., </a:t>
            </a:r>
            <a:r>
              <a:rPr lang="en-US" dirty="0" err="1"/>
              <a:t>Steingroever</a:t>
            </a:r>
            <a:r>
              <a:rPr lang="en-US" dirty="0"/>
              <a:t>, H., </a:t>
            </a:r>
            <a:r>
              <a:rPr lang="en-US" dirty="0" err="1"/>
              <a:t>Wetzels</a:t>
            </a:r>
            <a:r>
              <a:rPr lang="en-US" dirty="0"/>
              <a:t>, R., </a:t>
            </a:r>
            <a:r>
              <a:rPr lang="en-US" dirty="0" err="1"/>
              <a:t>Grasman</a:t>
            </a:r>
            <a:r>
              <a:rPr lang="en-US" dirty="0"/>
              <a:t>, R. P. P. P., … </a:t>
            </a:r>
            <a:r>
              <a:rPr lang="en-US" dirty="0" err="1"/>
              <a:t>Wagenmakers</a:t>
            </a:r>
            <a:r>
              <a:rPr lang="en-US" dirty="0"/>
              <a:t>, E.-J. (2016). Hidden multiplicity in exploratory multiway ANOVA: Prevalence and remedies. </a:t>
            </a:r>
            <a:r>
              <a:rPr lang="en-US" i="1" dirty="0" err="1"/>
              <a:t>Psychonomic</a:t>
            </a:r>
            <a:r>
              <a:rPr lang="en-US" i="1" dirty="0"/>
              <a:t> Bulletin &amp; Review</a:t>
            </a:r>
            <a:r>
              <a:rPr lang="en-US" dirty="0"/>
              <a:t>, </a:t>
            </a:r>
            <a:r>
              <a:rPr lang="en-US" i="1" dirty="0"/>
              <a:t>23</a:t>
            </a:r>
            <a:r>
              <a:rPr lang="en-US" dirty="0"/>
              <a:t>(2), 640–647. </a:t>
            </a:r>
            <a:r>
              <a:rPr lang="en-US" dirty="0">
                <a:hlinkClick r:id="rId2"/>
              </a:rPr>
              <a:t>https://doi.org/10.3758/s13423-015-0913-5</a:t>
            </a:r>
            <a:endParaRPr lang="en-US" dirty="0"/>
          </a:p>
          <a:p>
            <a:pPr marL="0" indent="0">
              <a:buNone/>
            </a:pPr>
            <a:endParaRPr lang="en-US" dirty="0"/>
          </a:p>
          <a:p>
            <a:pPr marL="0" indent="0">
              <a:buNone/>
            </a:pPr>
            <a:r>
              <a:rPr lang="en-US" dirty="0"/>
              <a:t>See also http://</a:t>
            </a:r>
            <a:r>
              <a:rPr lang="en-US" dirty="0" err="1"/>
              <a:t>deevybee.blogspot.co.uk</a:t>
            </a:r>
            <a:r>
              <a:rPr lang="en-US" dirty="0"/>
              <a:t>/2013/06/interpreting-unexpected-</a:t>
            </a:r>
            <a:r>
              <a:rPr lang="en-US" dirty="0" err="1"/>
              <a:t>significant.html</a:t>
            </a:r>
            <a:endParaRPr lang="en-US" dirty="0"/>
          </a:p>
          <a:p>
            <a:endParaRPr lang="en-US" dirty="0"/>
          </a:p>
        </p:txBody>
      </p:sp>
    </p:spTree>
    <p:extLst>
      <p:ext uri="{BB962C8B-B14F-4D97-AF65-F5344CB8AC3E}">
        <p14:creationId xmlns:p14="http://schemas.microsoft.com/office/powerpoint/2010/main" val="13651524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639056" y="10"/>
            <a:ext cx="7552944" cy="6857990"/>
          </a:xfrm>
          <a:prstGeom prst="rect">
            <a:avLst/>
          </a:prstGeom>
          <a:effectLst/>
        </p:spPr>
      </p:pic>
      <p:sp>
        <p:nvSpPr>
          <p:cNvPr id="2" name="Title 1"/>
          <p:cNvSpPr>
            <a:spLocks noGrp="1"/>
          </p:cNvSpPr>
          <p:nvPr>
            <p:ph type="title"/>
          </p:nvPr>
        </p:nvSpPr>
        <p:spPr>
          <a:xfrm>
            <a:off x="648929" y="629266"/>
            <a:ext cx="3651467" cy="1676603"/>
          </a:xfrm>
        </p:spPr>
        <p:txBody>
          <a:bodyPr>
            <a:normAutofit/>
          </a:bodyPr>
          <a:lstStyle/>
          <a:p>
            <a:r>
              <a:rPr lang="en-US" dirty="0"/>
              <a:t>2 questions:	</a:t>
            </a:r>
          </a:p>
        </p:txBody>
      </p:sp>
      <p:sp>
        <p:nvSpPr>
          <p:cNvPr id="3" name="Content Placeholder 2"/>
          <p:cNvSpPr>
            <a:spLocks noGrp="1"/>
          </p:cNvSpPr>
          <p:nvPr>
            <p:ph idx="1"/>
          </p:nvPr>
        </p:nvSpPr>
        <p:spPr>
          <a:xfrm>
            <a:off x="648931" y="2438400"/>
            <a:ext cx="3651466" cy="3785419"/>
          </a:xfrm>
        </p:spPr>
        <p:txBody>
          <a:bodyPr>
            <a:normAutofit/>
          </a:bodyPr>
          <a:lstStyle/>
          <a:p>
            <a:pPr marL="0" marR="0" lvl="0" indent="0" defTabSz="914400" eaLnBrk="1" fontAlgn="auto" latinLnBrk="0" hangingPunct="1">
              <a:spcBef>
                <a:spcPts val="0"/>
              </a:spcBef>
              <a:spcAft>
                <a:spcPts val="600"/>
              </a:spcAft>
              <a:buClrTx/>
              <a:buSzTx/>
              <a:buFontTx/>
              <a:buNone/>
              <a:tabLst/>
              <a:defRPr/>
            </a:pPr>
            <a:r>
              <a:rPr lang="en-US" sz="3200" dirty="0"/>
              <a:t>What do you care about?</a:t>
            </a:r>
          </a:p>
          <a:p>
            <a:pPr marL="0" marR="0" lvl="0" indent="0" defTabSz="914400" eaLnBrk="1" fontAlgn="auto" latinLnBrk="0" hangingPunct="1">
              <a:spcBef>
                <a:spcPts val="0"/>
              </a:spcBef>
              <a:spcAft>
                <a:spcPts val="600"/>
              </a:spcAft>
              <a:buClrTx/>
              <a:buSzTx/>
              <a:buFontTx/>
              <a:buNone/>
              <a:tabLst/>
              <a:defRPr/>
            </a:pPr>
            <a:endParaRPr lang="en-US" sz="3200" dirty="0"/>
          </a:p>
          <a:p>
            <a:pPr marL="0" marR="0" lvl="0" indent="0" defTabSz="914400" eaLnBrk="1" fontAlgn="auto" latinLnBrk="0" hangingPunct="1">
              <a:spcBef>
                <a:spcPts val="0"/>
              </a:spcBef>
              <a:spcAft>
                <a:spcPts val="600"/>
              </a:spcAft>
              <a:buClrTx/>
              <a:buSzTx/>
              <a:buFontTx/>
              <a:buNone/>
              <a:tabLst/>
              <a:defRPr/>
            </a:pPr>
            <a:r>
              <a:rPr lang="en-US" sz="3200" dirty="0"/>
              <a:t>How big is the 'family' of tests?</a:t>
            </a:r>
          </a:p>
        </p:txBody>
      </p:sp>
    </p:spTree>
    <p:extLst>
      <p:ext uri="{BB962C8B-B14F-4D97-AF65-F5344CB8AC3E}">
        <p14:creationId xmlns:p14="http://schemas.microsoft.com/office/powerpoint/2010/main" val="3065633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E343B0-4F44-E240-8CDA-393BAC13B387}"/>
              </a:ext>
            </a:extLst>
          </p:cNvPr>
          <p:cNvSpPr>
            <a:spLocks noGrp="1"/>
          </p:cNvSpPr>
          <p:nvPr>
            <p:ph type="title"/>
          </p:nvPr>
        </p:nvSpPr>
        <p:spPr/>
        <p:txBody>
          <a:bodyPr/>
          <a:lstStyle/>
          <a:p>
            <a:r>
              <a:rPr lang="en-US" dirty="0"/>
              <a:t>Hierarchical regression</a:t>
            </a:r>
          </a:p>
        </p:txBody>
      </p:sp>
      <p:sp>
        <p:nvSpPr>
          <p:cNvPr id="3" name="Content Placeholder 2">
            <a:extLst>
              <a:ext uri="{FF2B5EF4-FFF2-40B4-BE49-F238E27FC236}">
                <a16:creationId xmlns:a16="http://schemas.microsoft.com/office/drawing/2014/main" id="{8CAF2E59-974C-994E-B3AA-E02EA3043954}"/>
              </a:ext>
            </a:extLst>
          </p:cNvPr>
          <p:cNvSpPr>
            <a:spLocks noGrp="1"/>
          </p:cNvSpPr>
          <p:nvPr>
            <p:ph idx="1"/>
          </p:nvPr>
        </p:nvSpPr>
        <p:spPr>
          <a:xfrm>
            <a:off x="838200" y="1825625"/>
            <a:ext cx="10515600" cy="4351338"/>
          </a:xfrm>
        </p:spPr>
        <p:txBody>
          <a:bodyPr>
            <a:normAutofit lnSpcReduction="10000"/>
          </a:bodyPr>
          <a:lstStyle/>
          <a:p>
            <a:r>
              <a:rPr lang="en-US" dirty="0" err="1"/>
              <a:t>Anova</a:t>
            </a:r>
            <a:r>
              <a:rPr lang="en-US" dirty="0"/>
              <a:t> is one type of hierarchical regression</a:t>
            </a:r>
          </a:p>
          <a:p>
            <a:r>
              <a:rPr lang="en-US" dirty="0"/>
              <a:t>AKA Model comparison:</a:t>
            </a:r>
          </a:p>
          <a:p>
            <a:pPr marL="0" indent="0">
              <a:buNone/>
            </a:pPr>
            <a:endParaRPr lang="en-US" dirty="0"/>
          </a:p>
          <a:p>
            <a:pPr marL="0" indent="0">
              <a:buNone/>
            </a:pPr>
            <a:r>
              <a:rPr lang="en-US" dirty="0"/>
              <a:t>Is </a:t>
            </a:r>
            <a:r>
              <a:rPr lang="en-US" dirty="0">
                <a:latin typeface="Andale Mono" panose="020B0509000000000004" pitchFamily="49" charset="0"/>
              </a:rPr>
              <a:t>Y ~ A</a:t>
            </a:r>
            <a:r>
              <a:rPr lang="en-US" dirty="0">
                <a:solidFill>
                  <a:srgbClr val="FF0000"/>
                </a:solidFill>
                <a:latin typeface="Andale Mono" panose="020B0509000000000004" pitchFamily="49" charset="0"/>
              </a:rPr>
              <a:t> + </a:t>
            </a:r>
            <a:r>
              <a:rPr lang="en-US" dirty="0">
                <a:latin typeface="Andale Mono" panose="020B0509000000000004" pitchFamily="49" charset="0"/>
              </a:rPr>
              <a:t>B </a:t>
            </a:r>
            <a:r>
              <a:rPr lang="en-US" dirty="0"/>
              <a:t>any worse than </a:t>
            </a:r>
            <a:r>
              <a:rPr lang="en-US" dirty="0">
                <a:latin typeface="Andale Mono" panose="020B0509000000000004" pitchFamily="49" charset="0"/>
              </a:rPr>
              <a:t>Y ~ A </a:t>
            </a:r>
            <a:r>
              <a:rPr lang="en-US" dirty="0">
                <a:solidFill>
                  <a:srgbClr val="FF0000"/>
                </a:solidFill>
                <a:latin typeface="Andale Mono" panose="020B0509000000000004" pitchFamily="49" charset="0"/>
              </a:rPr>
              <a:t>*</a:t>
            </a:r>
            <a:r>
              <a:rPr lang="en-US" dirty="0">
                <a:latin typeface="Andale Mono" panose="020B0509000000000004" pitchFamily="49" charset="0"/>
              </a:rPr>
              <a:t> B</a:t>
            </a:r>
            <a:r>
              <a:rPr lang="en-US" dirty="0"/>
              <a:t>?</a:t>
            </a:r>
          </a:p>
          <a:p>
            <a:pPr marL="0" indent="0">
              <a:buNone/>
            </a:pPr>
            <a:endParaRPr lang="en-US" dirty="0"/>
          </a:p>
          <a:p>
            <a:pPr marL="0" indent="0">
              <a:buNone/>
            </a:pPr>
            <a:r>
              <a:rPr lang="en-US" dirty="0"/>
              <a:t>F-test for the comparison between models</a:t>
            </a:r>
          </a:p>
          <a:p>
            <a:pPr marL="0" indent="0">
              <a:buNone/>
            </a:pPr>
            <a:r>
              <a:rPr lang="en-US" dirty="0"/>
              <a:t>Often to deal with sets of predictors</a:t>
            </a:r>
          </a:p>
          <a:p>
            <a:pPr marL="0" indent="0">
              <a:buNone/>
            </a:pPr>
            <a:endParaRPr lang="en-US" dirty="0"/>
          </a:p>
          <a:p>
            <a:pPr marL="0" indent="0">
              <a:buNone/>
            </a:pPr>
            <a:r>
              <a:rPr lang="en-US" dirty="0"/>
              <a:t>Should report F test and </a:t>
            </a:r>
            <a:r>
              <a:rPr lang="en-US" dirty="0" err="1"/>
              <a:t>Rsquared</a:t>
            </a:r>
            <a:r>
              <a:rPr lang="en-US" dirty="0"/>
              <a:t> in APA style</a:t>
            </a:r>
          </a:p>
          <a:p>
            <a:endParaRPr lang="en-US" dirty="0"/>
          </a:p>
          <a:p>
            <a:pPr marL="0" indent="0">
              <a:buNone/>
            </a:pPr>
            <a:endParaRPr lang="en-US" dirty="0"/>
          </a:p>
        </p:txBody>
      </p:sp>
    </p:spTree>
    <p:extLst>
      <p:ext uri="{BB962C8B-B14F-4D97-AF65-F5344CB8AC3E}">
        <p14:creationId xmlns:p14="http://schemas.microsoft.com/office/powerpoint/2010/main" val="40070703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7954845" y="42544"/>
            <a:ext cx="4992624" cy="3566160"/>
          </a:xfrm>
          <a:prstGeom prst="rect">
            <a:avLst/>
          </a:prstGeom>
        </p:spPr>
      </p:pic>
      <p:sp>
        <p:nvSpPr>
          <p:cNvPr id="2" name="Title 1"/>
          <p:cNvSpPr>
            <a:spLocks noGrp="1"/>
          </p:cNvSpPr>
          <p:nvPr>
            <p:ph type="title"/>
          </p:nvPr>
        </p:nvSpPr>
        <p:spPr/>
        <p:txBody>
          <a:bodyPr/>
          <a:lstStyle/>
          <a:p>
            <a:r>
              <a:rPr lang="en-US" dirty="0"/>
              <a:t>What do you care about?</a:t>
            </a:r>
          </a:p>
        </p:txBody>
      </p:sp>
      <p:sp>
        <p:nvSpPr>
          <p:cNvPr id="3" name="Content Placeholder 2"/>
          <p:cNvSpPr>
            <a:spLocks noGrp="1"/>
          </p:cNvSpPr>
          <p:nvPr>
            <p:ph idx="1"/>
          </p:nvPr>
        </p:nvSpPr>
        <p:spPr>
          <a:xfrm>
            <a:off x="838200" y="1825624"/>
            <a:ext cx="10515600" cy="5032375"/>
          </a:xfrm>
        </p:spPr>
        <p:txBody>
          <a:bodyPr>
            <a:normAutofit fontScale="92500" lnSpcReduction="20000"/>
          </a:bodyPr>
          <a:lstStyle/>
          <a:p>
            <a:pPr marL="0" indent="0">
              <a:buNone/>
            </a:pPr>
            <a:r>
              <a:rPr lang="en-US" b="1" dirty="0"/>
              <a:t>No. Type 1 errors/ever being wrong</a:t>
            </a:r>
            <a:r>
              <a:rPr lang="en-US" dirty="0"/>
              <a:t> (red squares) </a:t>
            </a:r>
          </a:p>
          <a:p>
            <a:pPr marL="0" indent="0">
              <a:buNone/>
            </a:pPr>
            <a:r>
              <a:rPr lang="en-US" dirty="0"/>
              <a:t>	</a:t>
            </a:r>
            <a:r>
              <a:rPr lang="en-US" dirty="0" err="1"/>
              <a:t>Anova</a:t>
            </a:r>
            <a:r>
              <a:rPr lang="en-US" dirty="0"/>
              <a:t> (to a point)</a:t>
            </a:r>
          </a:p>
          <a:p>
            <a:pPr marL="0" indent="0">
              <a:buNone/>
            </a:pPr>
            <a:r>
              <a:rPr lang="en-US" dirty="0"/>
              <a:t>	Bonferroni, Holm-Bonferroni</a:t>
            </a:r>
          </a:p>
          <a:p>
            <a:pPr marL="0" indent="0">
              <a:buNone/>
            </a:pPr>
            <a:r>
              <a:rPr lang="en-US" dirty="0"/>
              <a:t>	(Strict) Pre-specification</a:t>
            </a:r>
          </a:p>
          <a:p>
            <a:pPr marL="0" indent="0">
              <a:buNone/>
            </a:pPr>
            <a:endParaRPr lang="en-US" dirty="0"/>
          </a:p>
          <a:p>
            <a:pPr marL="0" indent="0">
              <a:buNone/>
            </a:pPr>
            <a:r>
              <a:rPr lang="en-US" b="1" dirty="0"/>
              <a:t>False discovery rate/"looking wrong" </a:t>
            </a:r>
            <a:r>
              <a:rPr lang="en-US" dirty="0"/>
              <a:t>(ratio of blue to red)</a:t>
            </a:r>
          </a:p>
          <a:p>
            <a:pPr marL="0" indent="0">
              <a:buNone/>
            </a:pPr>
            <a:r>
              <a:rPr lang="en-US" dirty="0"/>
              <a:t>	 FDR correction (</a:t>
            </a:r>
            <a:r>
              <a:rPr lang="en-US" dirty="0" err="1"/>
              <a:t>Benjamini</a:t>
            </a:r>
            <a:r>
              <a:rPr lang="en-US" dirty="0"/>
              <a:t> and Hochberg)	</a:t>
            </a:r>
          </a:p>
          <a:p>
            <a:pPr marL="0" indent="0">
              <a:buNone/>
            </a:pPr>
            <a:endParaRPr lang="en-US" dirty="0"/>
          </a:p>
          <a:p>
            <a:pPr marL="0" indent="0">
              <a:buNone/>
            </a:pPr>
            <a:r>
              <a:rPr lang="en-US" b="1" dirty="0"/>
              <a:t>None of the above </a:t>
            </a:r>
          </a:p>
          <a:p>
            <a:pPr marL="0" indent="0">
              <a:buNone/>
            </a:pPr>
            <a:r>
              <a:rPr lang="en-US" dirty="0"/>
              <a:t>	Don't make decisions?</a:t>
            </a:r>
          </a:p>
          <a:p>
            <a:pPr marL="0" indent="0">
              <a:buNone/>
            </a:pPr>
            <a:r>
              <a:rPr lang="en-US" dirty="0"/>
              <a:t>	Only publish in Psychological Science?</a:t>
            </a:r>
          </a:p>
          <a:p>
            <a:pPr marL="0" indent="0">
              <a:buNone/>
            </a:pPr>
            <a:r>
              <a:rPr lang="en-US" dirty="0"/>
              <a:t>	Go Bayesian?</a:t>
            </a:r>
          </a:p>
        </p:txBody>
      </p:sp>
    </p:spTree>
    <p:extLst>
      <p:ext uri="{BB962C8B-B14F-4D97-AF65-F5344CB8AC3E}">
        <p14:creationId xmlns:p14="http://schemas.microsoft.com/office/powerpoint/2010/main" val="2680522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Anova</a:t>
            </a:r>
            <a:r>
              <a:rPr lang="en-US" dirty="0"/>
              <a:t> and omnibus tests</a:t>
            </a:r>
          </a:p>
        </p:txBody>
      </p:sp>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a:t>You use a factorial </a:t>
            </a:r>
            <a:r>
              <a:rPr lang="en-US" dirty="0" err="1"/>
              <a:t>Anova</a:t>
            </a:r>
            <a:r>
              <a:rPr lang="en-US" dirty="0"/>
              <a:t>:</a:t>
            </a:r>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defTabSz="914400" eaLnBrk="1" fontAlgn="auto" latinLnBrk="0" hangingPunct="1">
              <a:lnSpc>
                <a:spcPct val="100000"/>
              </a:lnSpc>
              <a:spcBef>
                <a:spcPts val="0"/>
              </a:spcBef>
              <a:spcAft>
                <a:spcPts val="0"/>
              </a:spcAft>
              <a:buClrTx/>
              <a:buSzTx/>
              <a:buFontTx/>
              <a:buNone/>
              <a:tabLst/>
              <a:defRPr/>
            </a:pPr>
            <a:r>
              <a:rPr lang="en-US" i="1" dirty="0"/>
              <a:t>F</a:t>
            </a:r>
            <a:r>
              <a:rPr lang="en-US" dirty="0"/>
              <a:t> test provides some protection if you:</a:t>
            </a:r>
          </a:p>
          <a:p>
            <a:pPr lvl="1">
              <a:lnSpc>
                <a:spcPct val="100000"/>
              </a:lnSpc>
              <a:spcBef>
                <a:spcPts val="0"/>
              </a:spcBef>
            </a:pPr>
            <a:r>
              <a:rPr lang="en-US" dirty="0"/>
              <a:t>Only explore pairs after significant </a:t>
            </a:r>
            <a:r>
              <a:rPr lang="en-US" i="1" dirty="0"/>
              <a:t>F</a:t>
            </a:r>
            <a:r>
              <a:rPr lang="en-US" dirty="0"/>
              <a:t> test</a:t>
            </a:r>
          </a:p>
          <a:p>
            <a:pPr lvl="1">
              <a:lnSpc>
                <a:spcPct val="100000"/>
              </a:lnSpc>
              <a:spcBef>
                <a:spcPts val="0"/>
              </a:spcBef>
            </a:pPr>
            <a:r>
              <a:rPr lang="en-US" dirty="0"/>
              <a:t>Have a clear idea of which pairs are important</a:t>
            </a:r>
          </a:p>
          <a:p>
            <a:pPr>
              <a:lnSpc>
                <a:spcPct val="100000"/>
              </a:lnSpc>
              <a:spcBef>
                <a:spcPts val="0"/>
              </a:spcBef>
            </a:pPr>
            <a:endParaRPr lang="en-US" dirty="0"/>
          </a:p>
          <a:p>
            <a:pPr marL="0" indent="0">
              <a:lnSpc>
                <a:spcPct val="100000"/>
              </a:lnSpc>
              <a:spcBef>
                <a:spcPts val="0"/>
              </a:spcBef>
              <a:buNone/>
            </a:pPr>
            <a:r>
              <a:rPr lang="en-US" dirty="0"/>
              <a:t>If you're somewhat interested in </a:t>
            </a:r>
            <a:r>
              <a:rPr lang="en-US" i="1" dirty="0"/>
              <a:t>any</a:t>
            </a:r>
            <a:r>
              <a:rPr lang="en-US" dirty="0"/>
              <a:t> pairing then </a:t>
            </a:r>
            <a:r>
              <a:rPr lang="mr-IN" dirty="0"/>
              <a:t>…</a:t>
            </a:r>
            <a:r>
              <a:rPr lang="en-GB" dirty="0"/>
              <a:t> eek!</a:t>
            </a:r>
          </a:p>
          <a:p>
            <a:pPr marL="0" indent="0">
              <a:lnSpc>
                <a:spcPct val="100000"/>
              </a:lnSpc>
              <a:spcBef>
                <a:spcPts val="0"/>
              </a:spcBef>
              <a:buNone/>
            </a:pPr>
            <a:endParaRPr lang="en-GB" dirty="0"/>
          </a:p>
          <a:p>
            <a:pPr marL="0" indent="0">
              <a:lnSpc>
                <a:spcPct val="100000"/>
              </a:lnSpc>
              <a:spcBef>
                <a:spcPts val="0"/>
              </a:spcBef>
              <a:buNone/>
            </a:pPr>
            <a:r>
              <a:rPr lang="en-GB" dirty="0"/>
              <a:t>AND, multiplicity inherent in multiway </a:t>
            </a:r>
            <a:r>
              <a:rPr lang="en-GB" dirty="0" err="1"/>
              <a:t>Anova</a:t>
            </a:r>
            <a:r>
              <a:rPr lang="en-GB" dirty="0"/>
              <a:t> itself</a:t>
            </a:r>
            <a:endParaRPr lang="en-US" dirty="0"/>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defTabSz="91440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1971771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Bonferroni/FDR methods</a:t>
            </a:r>
          </a:p>
        </p:txBody>
      </p:sp>
      <p:sp>
        <p:nvSpPr>
          <p:cNvPr id="3" name="Content Placeholder 2"/>
          <p:cNvSpPr>
            <a:spLocks noGrp="1"/>
          </p:cNvSpPr>
          <p:nvPr>
            <p:ph idx="1"/>
          </p:nvPr>
        </p:nvSpPr>
        <p:spPr>
          <a:xfrm>
            <a:off x="409303" y="2690598"/>
            <a:ext cx="10515600" cy="4351338"/>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a:t>In R</a:t>
            </a:r>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lvl="0" indent="0">
              <a:lnSpc>
                <a:spcPct val="100000"/>
              </a:lnSpc>
              <a:spcBef>
                <a:spcPts val="0"/>
              </a:spcBef>
              <a:buNone/>
            </a:pPr>
            <a:r>
              <a:rPr lang="en-US" dirty="0"/>
              <a:t>	</a:t>
            </a:r>
            <a:r>
              <a:rPr lang="nl-NL" dirty="0" err="1">
                <a:latin typeface="Andale Mono" charset="0"/>
                <a:ea typeface="Andale Mono" charset="0"/>
                <a:cs typeface="Andale Mono" charset="0"/>
              </a:rPr>
              <a:t>pvals</a:t>
            </a:r>
            <a:r>
              <a:rPr lang="nl-NL" dirty="0">
                <a:latin typeface="Andale Mono" charset="0"/>
                <a:ea typeface="Andale Mono" charset="0"/>
                <a:cs typeface="Andale Mono" charset="0"/>
              </a:rPr>
              <a:t> &lt;- c(.01,.049, .011)</a:t>
            </a:r>
          </a:p>
          <a:p>
            <a:pPr marL="0" lvl="0" indent="0">
              <a:lnSpc>
                <a:spcPct val="100000"/>
              </a:lnSpc>
              <a:spcBef>
                <a:spcPts val="0"/>
              </a:spcBef>
              <a:buNone/>
            </a:pPr>
            <a:r>
              <a:rPr lang="nl-NL" dirty="0">
                <a:latin typeface="Andale Mono" charset="0"/>
                <a:ea typeface="Andale Mono" charset="0"/>
                <a:cs typeface="Andale Mono" charset="0"/>
              </a:rPr>
              <a:t>	</a:t>
            </a:r>
            <a:r>
              <a:rPr lang="nl-NL" dirty="0" err="1">
                <a:latin typeface="Andale Mono" charset="0"/>
                <a:ea typeface="Andale Mono" charset="0"/>
                <a:cs typeface="Andale Mono" charset="0"/>
              </a:rPr>
              <a:t>p.adjust</a:t>
            </a:r>
            <a:r>
              <a:rPr lang="nl-NL" dirty="0">
                <a:latin typeface="Andale Mono" charset="0"/>
                <a:ea typeface="Andale Mono" charset="0"/>
                <a:cs typeface="Andale Mono" charset="0"/>
              </a:rPr>
              <a:t>(</a:t>
            </a:r>
            <a:r>
              <a:rPr lang="nl-NL" dirty="0" err="1">
                <a:latin typeface="Andale Mono" charset="0"/>
                <a:ea typeface="Andale Mono" charset="0"/>
                <a:cs typeface="Andale Mono" charset="0"/>
              </a:rPr>
              <a:t>pvals</a:t>
            </a:r>
            <a:r>
              <a:rPr lang="nl-NL" dirty="0">
                <a:latin typeface="Andale Mono" charset="0"/>
                <a:ea typeface="Andale Mono" charset="0"/>
                <a:cs typeface="Andale Mono" charset="0"/>
              </a:rPr>
              <a:t>, </a:t>
            </a:r>
            <a:r>
              <a:rPr lang="nl-NL" dirty="0" err="1">
                <a:latin typeface="Andale Mono" charset="0"/>
                <a:ea typeface="Andale Mono" charset="0"/>
                <a:cs typeface="Andale Mono" charset="0"/>
              </a:rPr>
              <a:t>method</a:t>
            </a:r>
            <a:r>
              <a:rPr lang="nl-NL" dirty="0">
                <a:latin typeface="Andale Mono" charset="0"/>
                <a:ea typeface="Andale Mono" charset="0"/>
                <a:cs typeface="Andale Mono" charset="0"/>
              </a:rPr>
              <a:t>="</a:t>
            </a:r>
            <a:r>
              <a:rPr lang="nl-NL" dirty="0" err="1">
                <a:latin typeface="Andale Mono" charset="0"/>
                <a:ea typeface="Andale Mono" charset="0"/>
                <a:cs typeface="Andale Mono" charset="0"/>
              </a:rPr>
              <a:t>bonf</a:t>
            </a:r>
            <a:r>
              <a:rPr lang="nl-NL" dirty="0">
                <a:latin typeface="Andale Mono" charset="0"/>
                <a:ea typeface="Andale Mono" charset="0"/>
                <a:cs typeface="Andale Mono" charset="0"/>
              </a:rPr>
              <a:t>")</a:t>
            </a:r>
          </a:p>
          <a:p>
            <a:pPr marL="0" lvl="0" indent="0">
              <a:lnSpc>
                <a:spcPct val="100000"/>
              </a:lnSpc>
              <a:spcBef>
                <a:spcPts val="0"/>
              </a:spcBef>
              <a:buNone/>
            </a:pPr>
            <a:r>
              <a:rPr lang="nl-NL" dirty="0">
                <a:latin typeface="Andale Mono" charset="0"/>
                <a:ea typeface="Andale Mono" charset="0"/>
                <a:cs typeface="Andale Mono" charset="0"/>
              </a:rPr>
              <a:t>	</a:t>
            </a:r>
            <a:r>
              <a:rPr lang="nl-NL" dirty="0" err="1">
                <a:latin typeface="Andale Mono" charset="0"/>
                <a:ea typeface="Andale Mono" charset="0"/>
                <a:cs typeface="Andale Mono" charset="0"/>
              </a:rPr>
              <a:t>p.adjust</a:t>
            </a:r>
            <a:r>
              <a:rPr lang="nl-NL" dirty="0">
                <a:latin typeface="Andale Mono" charset="0"/>
                <a:ea typeface="Andale Mono" charset="0"/>
                <a:cs typeface="Andale Mono" charset="0"/>
              </a:rPr>
              <a:t>(</a:t>
            </a:r>
            <a:r>
              <a:rPr lang="nl-NL" dirty="0" err="1">
                <a:latin typeface="Andale Mono" charset="0"/>
                <a:ea typeface="Andale Mono" charset="0"/>
                <a:cs typeface="Andale Mono" charset="0"/>
              </a:rPr>
              <a:t>pvals</a:t>
            </a:r>
            <a:r>
              <a:rPr lang="nl-NL" dirty="0">
                <a:latin typeface="Andale Mono" charset="0"/>
                <a:ea typeface="Andale Mono" charset="0"/>
                <a:cs typeface="Andale Mono" charset="0"/>
              </a:rPr>
              <a:t>, </a:t>
            </a:r>
            <a:r>
              <a:rPr lang="nl-NL" dirty="0" err="1">
                <a:latin typeface="Andale Mono" charset="0"/>
                <a:ea typeface="Andale Mono" charset="0"/>
                <a:cs typeface="Andale Mono" charset="0"/>
              </a:rPr>
              <a:t>method</a:t>
            </a:r>
            <a:r>
              <a:rPr lang="nl-NL" dirty="0">
                <a:latin typeface="Andale Mono" charset="0"/>
                <a:ea typeface="Andale Mono" charset="0"/>
                <a:cs typeface="Andale Mono" charset="0"/>
              </a:rPr>
              <a:t>="</a:t>
            </a:r>
            <a:r>
              <a:rPr lang="nl-NL" dirty="0" err="1">
                <a:latin typeface="Andale Mono" charset="0"/>
                <a:ea typeface="Andale Mono" charset="0"/>
                <a:cs typeface="Andale Mono" charset="0"/>
              </a:rPr>
              <a:t>holm</a:t>
            </a:r>
            <a:r>
              <a:rPr lang="nl-NL" dirty="0">
                <a:latin typeface="Andale Mono" charset="0"/>
                <a:ea typeface="Andale Mono" charset="0"/>
                <a:cs typeface="Andale Mono" charset="0"/>
              </a:rPr>
              <a:t>")</a:t>
            </a:r>
          </a:p>
          <a:p>
            <a:pPr marL="0" indent="0">
              <a:lnSpc>
                <a:spcPct val="100000"/>
              </a:lnSpc>
              <a:spcBef>
                <a:spcPts val="0"/>
              </a:spcBef>
              <a:buNone/>
            </a:pPr>
            <a:r>
              <a:rPr lang="nl-NL" dirty="0">
                <a:latin typeface="Andale Mono" charset="0"/>
                <a:ea typeface="Andale Mono" charset="0"/>
                <a:cs typeface="Andale Mono" charset="0"/>
              </a:rPr>
              <a:t>	</a:t>
            </a:r>
            <a:r>
              <a:rPr lang="nl-NL" dirty="0" err="1">
                <a:latin typeface="Andale Mono" charset="0"/>
                <a:ea typeface="Andale Mono" charset="0"/>
                <a:cs typeface="Andale Mono" charset="0"/>
              </a:rPr>
              <a:t>p.adjust</a:t>
            </a:r>
            <a:r>
              <a:rPr lang="nl-NL" dirty="0">
                <a:latin typeface="Andale Mono" charset="0"/>
                <a:ea typeface="Andale Mono" charset="0"/>
                <a:cs typeface="Andale Mono" charset="0"/>
              </a:rPr>
              <a:t>(</a:t>
            </a:r>
            <a:r>
              <a:rPr lang="nl-NL" dirty="0" err="1">
                <a:latin typeface="Andale Mono" charset="0"/>
                <a:ea typeface="Andale Mono" charset="0"/>
                <a:cs typeface="Andale Mono" charset="0"/>
              </a:rPr>
              <a:t>pvals</a:t>
            </a:r>
            <a:r>
              <a:rPr lang="nl-NL" dirty="0">
                <a:latin typeface="Andale Mono" charset="0"/>
                <a:ea typeface="Andale Mono" charset="0"/>
                <a:cs typeface="Andale Mono" charset="0"/>
              </a:rPr>
              <a:t>, </a:t>
            </a:r>
            <a:r>
              <a:rPr lang="nl-NL" dirty="0" err="1">
                <a:latin typeface="Andale Mono" charset="0"/>
                <a:ea typeface="Andale Mono" charset="0"/>
                <a:cs typeface="Andale Mono" charset="0"/>
              </a:rPr>
              <a:t>method</a:t>
            </a:r>
            <a:r>
              <a:rPr lang="nl-NL" dirty="0">
                <a:latin typeface="Andale Mono" charset="0"/>
                <a:ea typeface="Andale Mono" charset="0"/>
                <a:cs typeface="Andale Mono" charset="0"/>
              </a:rPr>
              <a:t>="</a:t>
            </a:r>
            <a:r>
              <a:rPr lang="nl-NL" dirty="0" err="1">
                <a:latin typeface="Andale Mono" charset="0"/>
                <a:ea typeface="Andale Mono" charset="0"/>
                <a:cs typeface="Andale Mono" charset="0"/>
              </a:rPr>
              <a:t>fdr</a:t>
            </a:r>
            <a:r>
              <a:rPr lang="nl-NL" dirty="0">
                <a:latin typeface="Andale Mono" charset="0"/>
                <a:ea typeface="Andale Mono" charset="0"/>
                <a:cs typeface="Andale Mono" charset="0"/>
              </a:rPr>
              <a:t>")</a:t>
            </a:r>
            <a:endParaRPr lang="en-US" dirty="0">
              <a:latin typeface="Andale Mono" charset="0"/>
              <a:ea typeface="Andale Mono" charset="0"/>
              <a:cs typeface="Andale Mono" charset="0"/>
            </a:endParaRPr>
          </a:p>
        </p:txBody>
      </p:sp>
      <p:sp>
        <p:nvSpPr>
          <p:cNvPr id="4" name="Rectangle 3"/>
          <p:cNvSpPr/>
          <p:nvPr/>
        </p:nvSpPr>
        <p:spPr>
          <a:xfrm>
            <a:off x="409303" y="5618666"/>
            <a:ext cx="7545977" cy="923330"/>
          </a:xfrm>
          <a:prstGeom prst="rect">
            <a:avLst/>
          </a:prstGeom>
        </p:spPr>
        <p:txBody>
          <a:bodyPr wrap="square">
            <a:spAutoFit/>
          </a:bodyPr>
          <a:lstStyle/>
          <a:p>
            <a:r>
              <a:rPr lang="en-US" dirty="0"/>
              <a:t>Simple explanation of FDR correction </a:t>
            </a:r>
            <a:r>
              <a:rPr lang="en-US" dirty="0">
                <a:hlinkClick r:id="rId3"/>
              </a:rPr>
              <a:t>http://www.statisticshowto.com/benjamini-hochberg-procedure/</a:t>
            </a:r>
            <a:r>
              <a:rPr lang="en-US" dirty="0"/>
              <a:t> see also </a:t>
            </a:r>
            <a:r>
              <a:rPr lang="en-US" dirty="0">
                <a:hlinkClick r:id="rId4"/>
              </a:rPr>
              <a:t>http://www.biostathandbook.com/multiplecomparisons.html</a:t>
            </a:r>
            <a:r>
              <a:rPr lang="en-US" dirty="0"/>
              <a:t> </a:t>
            </a:r>
          </a:p>
        </p:txBody>
      </p:sp>
      <p:pic>
        <p:nvPicPr>
          <p:cNvPr id="8" name="Picture 7" descr="A screenshot of a cell phone&#10;&#10;Description automatically generated">
            <a:extLst>
              <a:ext uri="{FF2B5EF4-FFF2-40B4-BE49-F238E27FC236}">
                <a16:creationId xmlns:a16="http://schemas.microsoft.com/office/drawing/2014/main" id="{259B4110-05EB-0B46-B23E-E7780E71131C}"/>
              </a:ext>
            </a:extLst>
          </p:cNvPr>
          <p:cNvPicPr>
            <a:picLocks noChangeAspect="1"/>
          </p:cNvPicPr>
          <p:nvPr/>
        </p:nvPicPr>
        <p:blipFill>
          <a:blip r:embed="rId5"/>
          <a:stretch>
            <a:fillRect/>
          </a:stretch>
        </p:blipFill>
        <p:spPr>
          <a:xfrm>
            <a:off x="2723135" y="1420427"/>
            <a:ext cx="9220200" cy="3009900"/>
          </a:xfrm>
          <a:prstGeom prst="rect">
            <a:avLst/>
          </a:prstGeom>
        </p:spPr>
      </p:pic>
    </p:spTree>
    <p:extLst>
      <p:ext uri="{BB962C8B-B14F-4D97-AF65-F5344CB8AC3E}">
        <p14:creationId xmlns:p14="http://schemas.microsoft.com/office/powerpoint/2010/main" val="2311258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big is the family? </a:t>
            </a:r>
            <a:r>
              <a:rPr lang="en-US" dirty="0" err="1"/>
              <a:t>Feise</a:t>
            </a:r>
            <a:r>
              <a:rPr lang="en-US" dirty="0"/>
              <a:t> 2002</a:t>
            </a:r>
          </a:p>
        </p:txBody>
      </p:sp>
      <p:sp>
        <p:nvSpPr>
          <p:cNvPr id="3" name="Content Placeholder 2"/>
          <p:cNvSpPr>
            <a:spLocks noGrp="1"/>
          </p:cNvSpPr>
          <p:nvPr>
            <p:ph idx="1"/>
          </p:nvPr>
        </p:nvSpPr>
        <p:spPr/>
        <p:txBody>
          <a:bodyPr>
            <a:normAutofit fontScale="92500" lnSpcReduction="20000"/>
          </a:bodyPr>
          <a:lstStyle/>
          <a:p>
            <a:pPr marL="0" indent="0">
              <a:buNone/>
            </a:pPr>
            <a:r>
              <a:rPr lang="en-US" dirty="0"/>
              <a:t>It is unclear how wide the operative term “family” should be […] </a:t>
            </a:r>
          </a:p>
          <a:p>
            <a:pPr marL="0" indent="0">
              <a:buNone/>
            </a:pPr>
            <a:r>
              <a:rPr lang="en-US" dirty="0"/>
              <a:t>Does “family” include tests that were performed, but not published? Does it include a meta-analysis upon those tests?  Should future papers on the same data set be accounted for in the first publication? </a:t>
            </a:r>
          </a:p>
          <a:p>
            <a:pPr marL="0" indent="0">
              <a:buNone/>
            </a:pPr>
            <a:r>
              <a:rPr lang="en-US" dirty="0"/>
              <a:t>Should each researcher have a career-wise adjusted p-value, or should there be a discipline-wise adjusted p-value? </a:t>
            </a:r>
          </a:p>
          <a:p>
            <a:pPr marL="0" indent="0">
              <a:buNone/>
            </a:pPr>
            <a:r>
              <a:rPr lang="en-US" dirty="0"/>
              <a:t>Should we publish an issue-wise adjusted p-value and a year-end-journal-wise adjusted p-value? </a:t>
            </a:r>
          </a:p>
          <a:p>
            <a:pPr marL="0" indent="0">
              <a:buNone/>
            </a:pPr>
            <a:r>
              <a:rPr lang="en-US" dirty="0"/>
              <a:t>Should our studies examine only one association at a time, thereby wasting valuable resources? </a:t>
            </a:r>
          </a:p>
          <a:p>
            <a:pPr marL="0" indent="0">
              <a:buNone/>
            </a:pPr>
            <a:r>
              <a:rPr lang="en-US" b="1" dirty="0"/>
              <a:t>No statistical theory provides answers for these practical issues, because it is impossible to formally account for an infinite number of potential inferences.</a:t>
            </a:r>
          </a:p>
        </p:txBody>
      </p:sp>
    </p:spTree>
    <p:extLst>
      <p:ext uri="{BB962C8B-B14F-4D97-AF65-F5344CB8AC3E}">
        <p14:creationId xmlns:p14="http://schemas.microsoft.com/office/powerpoint/2010/main" val="348460687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Family size</a:t>
            </a:r>
          </a:p>
        </p:txBody>
      </p:sp>
      <p:sp>
        <p:nvSpPr>
          <p:cNvPr id="3" name="Content Placeholder 2"/>
          <p:cNvSpPr>
            <a:spLocks noGrp="1"/>
          </p:cNvSpPr>
          <p:nvPr>
            <p:ph idx="1"/>
          </p:nvPr>
        </p:nvSpPr>
        <p:spPr/>
        <p:txBody>
          <a:bodyPr/>
          <a:lstStyle/>
          <a:p>
            <a:pPr marL="0" lvl="0" indent="0">
              <a:lnSpc>
                <a:spcPct val="100000"/>
              </a:lnSpc>
              <a:spcBef>
                <a:spcPts val="0"/>
              </a:spcBef>
              <a:buNone/>
            </a:pPr>
            <a:r>
              <a:rPr lang="nl-NL" dirty="0" err="1">
                <a:latin typeface="Andale Mono" charset="0"/>
                <a:ea typeface="Andale Mono" charset="0"/>
                <a:cs typeface="Andale Mono" charset="0"/>
              </a:rPr>
              <a:t>p.adjust</a:t>
            </a:r>
            <a:r>
              <a:rPr lang="nl-NL" dirty="0">
                <a:latin typeface="Andale Mono" charset="0"/>
                <a:ea typeface="Andale Mono" charset="0"/>
                <a:cs typeface="Andale Mono" charset="0"/>
              </a:rPr>
              <a:t>(.014, </a:t>
            </a:r>
            <a:r>
              <a:rPr lang="nl-NL" dirty="0" err="1">
                <a:latin typeface="Andale Mono" charset="0"/>
                <a:ea typeface="Andale Mono" charset="0"/>
                <a:cs typeface="Andale Mono" charset="0"/>
              </a:rPr>
              <a:t>method</a:t>
            </a:r>
            <a:r>
              <a:rPr lang="nl-NL" dirty="0">
                <a:latin typeface="Andale Mono" charset="0"/>
                <a:ea typeface="Andale Mono" charset="0"/>
                <a:cs typeface="Andale Mono" charset="0"/>
              </a:rPr>
              <a:t>="</a:t>
            </a:r>
            <a:r>
              <a:rPr lang="nl-NL" dirty="0" err="1">
                <a:latin typeface="Andale Mono" charset="0"/>
                <a:ea typeface="Andale Mono" charset="0"/>
                <a:cs typeface="Andale Mono" charset="0"/>
              </a:rPr>
              <a:t>bonf</a:t>
            </a:r>
            <a:r>
              <a:rPr lang="nl-NL" dirty="0">
                <a:latin typeface="Andale Mono" charset="0"/>
                <a:ea typeface="Andale Mono" charset="0"/>
                <a:cs typeface="Andale Mono" charset="0"/>
              </a:rPr>
              <a:t>", n=2)</a:t>
            </a:r>
          </a:p>
          <a:p>
            <a:pPr marL="0" lvl="0" indent="0">
              <a:lnSpc>
                <a:spcPct val="100000"/>
              </a:lnSpc>
              <a:spcBef>
                <a:spcPts val="0"/>
              </a:spcBef>
              <a:buNone/>
            </a:pPr>
            <a:r>
              <a:rPr lang="nl-NL" dirty="0" err="1">
                <a:latin typeface="Andale Mono" charset="0"/>
                <a:ea typeface="Andale Mono" charset="0"/>
                <a:cs typeface="Andale Mono" charset="0"/>
              </a:rPr>
              <a:t>p.adjust</a:t>
            </a:r>
            <a:r>
              <a:rPr lang="nl-NL" dirty="0">
                <a:latin typeface="Andale Mono" charset="0"/>
                <a:ea typeface="Andale Mono" charset="0"/>
                <a:cs typeface="Andale Mono" charset="0"/>
              </a:rPr>
              <a:t>(.014, </a:t>
            </a:r>
            <a:r>
              <a:rPr lang="nl-NL" dirty="0" err="1">
                <a:latin typeface="Andale Mono" charset="0"/>
                <a:ea typeface="Andale Mono" charset="0"/>
                <a:cs typeface="Andale Mono" charset="0"/>
              </a:rPr>
              <a:t>method</a:t>
            </a:r>
            <a:r>
              <a:rPr lang="nl-NL" dirty="0">
                <a:latin typeface="Andale Mono" charset="0"/>
                <a:ea typeface="Andale Mono" charset="0"/>
                <a:cs typeface="Andale Mono" charset="0"/>
              </a:rPr>
              <a:t>="</a:t>
            </a:r>
            <a:r>
              <a:rPr lang="nl-NL" dirty="0" err="1">
                <a:latin typeface="Andale Mono" charset="0"/>
                <a:ea typeface="Andale Mono" charset="0"/>
                <a:cs typeface="Andale Mono" charset="0"/>
              </a:rPr>
              <a:t>bonf</a:t>
            </a:r>
            <a:r>
              <a:rPr lang="nl-NL" dirty="0">
                <a:latin typeface="Andale Mono" charset="0"/>
                <a:ea typeface="Andale Mono" charset="0"/>
                <a:cs typeface="Andale Mono" charset="0"/>
              </a:rPr>
              <a:t>", n=3)</a:t>
            </a:r>
          </a:p>
          <a:p>
            <a:pPr marL="0" lvl="0" indent="0">
              <a:lnSpc>
                <a:spcPct val="100000"/>
              </a:lnSpc>
              <a:spcBef>
                <a:spcPts val="0"/>
              </a:spcBef>
              <a:buNone/>
            </a:pPr>
            <a:r>
              <a:rPr lang="nl-NL" dirty="0" err="1">
                <a:latin typeface="Andale Mono" charset="0"/>
                <a:ea typeface="Andale Mono" charset="0"/>
                <a:cs typeface="Andale Mono" charset="0"/>
              </a:rPr>
              <a:t>p.adjust</a:t>
            </a:r>
            <a:r>
              <a:rPr lang="nl-NL" dirty="0">
                <a:latin typeface="Andale Mono" charset="0"/>
                <a:ea typeface="Andale Mono" charset="0"/>
                <a:cs typeface="Andale Mono" charset="0"/>
              </a:rPr>
              <a:t>(.014, </a:t>
            </a:r>
            <a:r>
              <a:rPr lang="nl-NL" dirty="0" err="1">
                <a:latin typeface="Andale Mono" charset="0"/>
                <a:ea typeface="Andale Mono" charset="0"/>
                <a:cs typeface="Andale Mono" charset="0"/>
              </a:rPr>
              <a:t>method</a:t>
            </a:r>
            <a:r>
              <a:rPr lang="nl-NL" dirty="0">
                <a:latin typeface="Andale Mono" charset="0"/>
                <a:ea typeface="Andale Mono" charset="0"/>
                <a:cs typeface="Andale Mono" charset="0"/>
              </a:rPr>
              <a:t>="</a:t>
            </a:r>
            <a:r>
              <a:rPr lang="nl-NL" dirty="0" err="1">
                <a:latin typeface="Andale Mono" charset="0"/>
                <a:ea typeface="Andale Mono" charset="0"/>
                <a:cs typeface="Andale Mono" charset="0"/>
              </a:rPr>
              <a:t>bonf</a:t>
            </a:r>
            <a:r>
              <a:rPr lang="nl-NL" dirty="0">
                <a:latin typeface="Andale Mono" charset="0"/>
                <a:ea typeface="Andale Mono" charset="0"/>
                <a:cs typeface="Andale Mono" charset="0"/>
              </a:rPr>
              <a:t>", n=10)</a:t>
            </a:r>
          </a:p>
        </p:txBody>
      </p:sp>
    </p:spTree>
    <p:extLst>
      <p:ext uri="{BB962C8B-B14F-4D97-AF65-F5344CB8AC3E}">
        <p14:creationId xmlns:p14="http://schemas.microsoft.com/office/powerpoint/2010/main" val="38568845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Double standards?</a:t>
            </a:r>
          </a:p>
        </p:txBody>
      </p:sp>
      <p:sp>
        <p:nvSpPr>
          <p:cNvPr id="4" name="Content Placeholder 3"/>
          <p:cNvSpPr>
            <a:spLocks noGrp="1"/>
          </p:cNvSpPr>
          <p:nvPr>
            <p:ph sz="half" idx="1"/>
          </p:nvPr>
        </p:nvSpPr>
        <p:spPr/>
        <p:txBody>
          <a:bodyPr>
            <a:normAutofit fontScale="77500" lnSpcReduction="20000"/>
          </a:bodyPr>
          <a:lstStyle/>
          <a:p>
            <a:pPr marL="0" lvl="0" indent="0">
              <a:lnSpc>
                <a:spcPct val="100000"/>
              </a:lnSpc>
              <a:spcBef>
                <a:spcPts val="0"/>
              </a:spcBef>
              <a:buNone/>
            </a:pPr>
            <a:r>
              <a:rPr lang="en-GB" dirty="0"/>
              <a:t>Researcher 1: </a:t>
            </a:r>
            <a:r>
              <a:rPr lang="en-GB" b="1" i="1" dirty="0"/>
              <a:t>It's a really interesting 3X2 experiment, but we don't have a strong sense of what will happen </a:t>
            </a:r>
            <a:r>
              <a:rPr lang="en-GB" dirty="0"/>
              <a:t>(Family = 15)</a:t>
            </a:r>
          </a:p>
          <a:p>
            <a:pPr marL="0" lvl="0" indent="0">
              <a:lnSpc>
                <a:spcPct val="100000"/>
              </a:lnSpc>
              <a:spcBef>
                <a:spcPts val="0"/>
              </a:spcBef>
              <a:buNone/>
            </a:pPr>
            <a:endParaRPr lang="en-GB" dirty="0"/>
          </a:p>
          <a:p>
            <a:pPr marL="0" indent="0">
              <a:lnSpc>
                <a:spcPct val="100000"/>
              </a:lnSpc>
              <a:spcBef>
                <a:spcPts val="0"/>
              </a:spcBef>
              <a:buNone/>
            </a:pPr>
            <a:r>
              <a:rPr lang="en-US" dirty="0"/>
              <a:t>Researcher 2:</a:t>
            </a:r>
            <a:r>
              <a:rPr lang="en-US" b="1" i="1" dirty="0"/>
              <a:t> I’m only interested in the 3 ‘difference in difference’ comparisons </a:t>
            </a:r>
            <a:r>
              <a:rPr lang="en-US" dirty="0"/>
              <a:t>(Family=3)</a:t>
            </a:r>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defTabSz="914400" eaLnBrk="1" fontAlgn="auto" latinLnBrk="0" hangingPunct="1">
              <a:lnSpc>
                <a:spcPct val="100000"/>
              </a:lnSpc>
              <a:spcBef>
                <a:spcPts val="0"/>
              </a:spcBef>
              <a:spcAft>
                <a:spcPts val="0"/>
              </a:spcAft>
              <a:buClrTx/>
              <a:buSzTx/>
              <a:buFontTx/>
              <a:buNone/>
              <a:tabLst/>
              <a:defRPr/>
            </a:pPr>
            <a:r>
              <a:rPr lang="en-US" dirty="0" err="1"/>
              <a:t>Reseacher</a:t>
            </a:r>
            <a:r>
              <a:rPr lang="en-US" dirty="0"/>
              <a:t> 3:</a:t>
            </a:r>
            <a:r>
              <a:rPr lang="en-US" b="1" i="1" dirty="0"/>
              <a:t> I'm only interested in this specific 3 way interaction</a:t>
            </a:r>
            <a:r>
              <a:rPr lang="mr-IN" b="1" i="1" dirty="0"/>
              <a:t>…</a:t>
            </a:r>
            <a:r>
              <a:rPr lang="en-GB" b="1" i="1" dirty="0"/>
              <a:t> A&gt;B but only if C. </a:t>
            </a:r>
            <a:r>
              <a:rPr lang="en-GB" dirty="0"/>
              <a:t>(Family = 1)</a:t>
            </a:r>
          </a:p>
          <a:p>
            <a:pPr marL="0" marR="0" lvl="0" indent="0" defTabSz="914400" eaLnBrk="1" fontAlgn="auto" latinLnBrk="0" hangingPunct="1">
              <a:lnSpc>
                <a:spcPct val="100000"/>
              </a:lnSpc>
              <a:spcBef>
                <a:spcPts val="0"/>
              </a:spcBef>
              <a:spcAft>
                <a:spcPts val="0"/>
              </a:spcAft>
              <a:buClrTx/>
              <a:buSzTx/>
              <a:buFontTx/>
              <a:buNone/>
              <a:tabLst/>
              <a:defRPr/>
            </a:pPr>
            <a:endParaRPr lang="en-GB" b="1" i="1" dirty="0"/>
          </a:p>
          <a:p>
            <a:pPr marL="0" marR="0" lvl="0" indent="0" defTabSz="914400" eaLnBrk="1" fontAlgn="auto" latinLnBrk="0" hangingPunct="1">
              <a:lnSpc>
                <a:spcPct val="100000"/>
              </a:lnSpc>
              <a:spcBef>
                <a:spcPts val="0"/>
              </a:spcBef>
              <a:spcAft>
                <a:spcPts val="0"/>
              </a:spcAft>
              <a:buClrTx/>
              <a:buSzTx/>
              <a:buFontTx/>
              <a:buNone/>
              <a:tabLst/>
              <a:defRPr/>
            </a:pPr>
            <a:endParaRPr lang="en-GB" b="1" i="1" dirty="0"/>
          </a:p>
          <a:p>
            <a:pPr marL="0" marR="0" lvl="0" indent="0" defTabSz="914400" eaLnBrk="1" fontAlgn="auto" latinLnBrk="0" hangingPunct="1">
              <a:lnSpc>
                <a:spcPct val="100000"/>
              </a:lnSpc>
              <a:spcBef>
                <a:spcPts val="0"/>
              </a:spcBef>
              <a:spcAft>
                <a:spcPts val="0"/>
              </a:spcAft>
              <a:buClrTx/>
              <a:buSzTx/>
              <a:buFontTx/>
              <a:buNone/>
              <a:tabLst/>
              <a:defRPr/>
            </a:pPr>
            <a:r>
              <a:rPr lang="en-GB" dirty="0"/>
              <a:t>Does adjustment depend on your intentions? Is that OK?</a:t>
            </a:r>
          </a:p>
          <a:p>
            <a:pPr marL="0" marR="0" lvl="0" indent="0" defTabSz="914400" eaLnBrk="1" fontAlgn="auto" latinLnBrk="0" hangingPunct="1">
              <a:lnSpc>
                <a:spcPct val="100000"/>
              </a:lnSpc>
              <a:spcBef>
                <a:spcPts val="0"/>
              </a:spcBef>
              <a:spcAft>
                <a:spcPts val="0"/>
              </a:spcAft>
              <a:buClrTx/>
              <a:buSzTx/>
              <a:buFontTx/>
              <a:buNone/>
              <a:tabLst/>
              <a:defRPr/>
            </a:pPr>
            <a:endParaRPr lang="en-GB" dirty="0"/>
          </a:p>
        </p:txBody>
      </p:sp>
      <p:pic>
        <p:nvPicPr>
          <p:cNvPr id="7" name="Content Placeholder 3"/>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6371587" y="1825625"/>
            <a:ext cx="5513417" cy="3545606"/>
          </a:xfrm>
          <a:prstGeom prst="rect">
            <a:avLst/>
          </a:prstGeom>
        </p:spPr>
      </p:pic>
    </p:spTree>
    <p:extLst>
      <p:ext uri="{BB962C8B-B14F-4D97-AF65-F5344CB8AC3E}">
        <p14:creationId xmlns:p14="http://schemas.microsoft.com/office/powerpoint/2010/main" val="1293698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George Soros</a:t>
            </a:r>
          </a:p>
        </p:txBody>
      </p:sp>
      <p:sp>
        <p:nvSpPr>
          <p:cNvPr id="3" name="Content Placeholder 2"/>
          <p:cNvSpPr>
            <a:spLocks noGrp="1"/>
          </p:cNvSpPr>
          <p:nvPr>
            <p:ph idx="1"/>
          </p:nvPr>
        </p:nvSpPr>
        <p:spPr>
          <a:xfrm>
            <a:off x="838200" y="1825625"/>
            <a:ext cx="4321629" cy="4351338"/>
          </a:xfrm>
        </p:spPr>
        <p:txBody>
          <a:bodyPr>
            <a:normAutofit fontScale="92500" lnSpcReduction="20000"/>
          </a:bodyPr>
          <a:lstStyle/>
          <a:p>
            <a:pPr marL="0" indent="0">
              <a:buNone/>
            </a:pPr>
            <a:r>
              <a:rPr lang="en-US" sz="3600" dirty="0"/>
              <a:t>It is not whether you are right or wrong that is important, but  </a:t>
            </a:r>
            <a:r>
              <a:rPr lang="en-US" sz="3600" b="1" dirty="0"/>
              <a:t>how much money you make when you are right</a:t>
            </a:r>
            <a:r>
              <a:rPr lang="en-US" sz="3600" dirty="0"/>
              <a:t>, and </a:t>
            </a:r>
            <a:r>
              <a:rPr lang="en-US" sz="3600" b="1" dirty="0"/>
              <a:t>how much you lose when you are wrong</a:t>
            </a:r>
            <a:r>
              <a:rPr lang="en-US" sz="3600" dirty="0"/>
              <a:t>. </a:t>
            </a:r>
          </a:p>
          <a:p>
            <a:pPr marL="0" indent="0">
              <a:buNone/>
            </a:pPr>
            <a:endParaRPr lang="en-US" sz="3600" dirty="0"/>
          </a:p>
          <a:p>
            <a:pPr marL="0" indent="0">
              <a:buNone/>
            </a:pPr>
            <a:r>
              <a:rPr lang="en-US" sz="3600" dirty="0"/>
              <a:t>The ‘cost’ of your decision should also be a factor.</a:t>
            </a:r>
          </a:p>
        </p:txBody>
      </p:sp>
      <p:pic>
        <p:nvPicPr>
          <p:cNvPr id="4" name="Picture 3"/>
          <p:cNvPicPr>
            <a:picLocks noChangeAspect="1"/>
          </p:cNvPicPr>
          <p:nvPr/>
        </p:nvPicPr>
        <p:blipFill>
          <a:blip r:embed="rId3"/>
          <a:stretch>
            <a:fillRect/>
          </a:stretch>
        </p:blipFill>
        <p:spPr>
          <a:xfrm>
            <a:off x="5838008" y="1690688"/>
            <a:ext cx="5715000" cy="4292600"/>
          </a:xfrm>
          <a:prstGeom prst="rect">
            <a:avLst/>
          </a:prstGeom>
        </p:spPr>
      </p:pic>
      <p:sp>
        <p:nvSpPr>
          <p:cNvPr id="5" name="Rectangular Callout 4"/>
          <p:cNvSpPr/>
          <p:nvPr/>
        </p:nvSpPr>
        <p:spPr>
          <a:xfrm>
            <a:off x="4558937" y="296954"/>
            <a:ext cx="5355772" cy="3540034"/>
          </a:xfrm>
          <a:prstGeom prst="wedge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How much is there to lose in your field by being wrong? Can you contrast that with another area of psychology/research?</a:t>
            </a:r>
          </a:p>
        </p:txBody>
      </p:sp>
    </p:spTree>
    <p:extLst>
      <p:ext uri="{BB962C8B-B14F-4D97-AF65-F5344CB8AC3E}">
        <p14:creationId xmlns:p14="http://schemas.microsoft.com/office/powerpoint/2010/main" val="199156922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Pragmatically, the family might be:</a:t>
            </a:r>
          </a:p>
        </p:txBody>
      </p:sp>
      <p:sp>
        <p:nvSpPr>
          <p:cNvPr id="3" name="Content Placeholder 2"/>
          <p:cNvSpPr>
            <a:spLocks noGrp="1"/>
          </p:cNvSpPr>
          <p:nvPr>
            <p:ph idx="1"/>
          </p:nvPr>
        </p:nvSpPr>
        <p:spPr/>
        <p:txBody>
          <a:bodyPr>
            <a:normAutofit/>
          </a:bodyPr>
          <a:lstStyle/>
          <a:p>
            <a:pPr marL="0" indent="0">
              <a:buNone/>
            </a:pPr>
            <a:r>
              <a:rPr lang="en-US" sz="4400" dirty="0"/>
              <a:t>“All of the tests you might have been interested in from a given model/experiment/paper.”</a:t>
            </a:r>
          </a:p>
          <a:p>
            <a:pPr marL="0" indent="0">
              <a:buNone/>
            </a:pPr>
            <a:endParaRPr lang="en-US" sz="4400" dirty="0"/>
          </a:p>
          <a:p>
            <a:pPr marL="0" indent="0">
              <a:buNone/>
            </a:pPr>
            <a:r>
              <a:rPr lang="en-US" sz="3200" dirty="0"/>
              <a:t>Best if you can specify this up front</a:t>
            </a:r>
          </a:p>
        </p:txBody>
      </p:sp>
    </p:spTree>
    <p:extLst>
      <p:ext uri="{BB962C8B-B14F-4D97-AF65-F5344CB8AC3E}">
        <p14:creationId xmlns:p14="http://schemas.microsoft.com/office/powerpoint/2010/main" val="87368720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Advice</a:t>
            </a:r>
          </a:p>
        </p:txBody>
      </p:sp>
      <p:sp>
        <p:nvSpPr>
          <p:cNvPr id="3" name="Content Placeholder 2"/>
          <p:cNvSpPr>
            <a:spLocks noGrp="1"/>
          </p:cNvSpPr>
          <p:nvPr>
            <p:ph idx="1"/>
          </p:nvPr>
        </p:nvSpPr>
        <p:spPr/>
        <p:txBody>
          <a:bodyPr/>
          <a:lstStyle/>
          <a:p>
            <a:pPr marL="0" indent="0">
              <a:buNone/>
            </a:pPr>
            <a:r>
              <a:rPr lang="en-US" dirty="0"/>
              <a:t>You are balancing two objectives:</a:t>
            </a:r>
          </a:p>
          <a:p>
            <a:r>
              <a:rPr lang="en-US" dirty="0"/>
              <a:t>You need to get published/noticed</a:t>
            </a:r>
          </a:p>
          <a:p>
            <a:r>
              <a:rPr lang="en-US" dirty="0"/>
              <a:t>You don't want to waste your time</a:t>
            </a:r>
          </a:p>
          <a:p>
            <a:endParaRPr lang="en-US" dirty="0"/>
          </a:p>
          <a:p>
            <a:pPr>
              <a:buFontTx/>
              <a:buChar char="-"/>
            </a:pPr>
            <a:r>
              <a:rPr lang="en-US" dirty="0"/>
              <a:t>Think about power explicitly </a:t>
            </a:r>
          </a:p>
          <a:p>
            <a:pPr>
              <a:buFontTx/>
              <a:buChar char="-"/>
            </a:pPr>
            <a:r>
              <a:rPr lang="en-US" dirty="0"/>
              <a:t>Plan comparisons a prior</a:t>
            </a:r>
          </a:p>
          <a:p>
            <a:pPr>
              <a:buFontTx/>
              <a:buChar char="-"/>
            </a:pPr>
            <a:r>
              <a:rPr lang="en-US" dirty="0"/>
              <a:t>Report sensitivity analyses</a:t>
            </a:r>
          </a:p>
          <a:p>
            <a:pPr>
              <a:buFontTx/>
              <a:buChar char="-"/>
            </a:pPr>
            <a:r>
              <a:rPr lang="en-US" dirty="0"/>
              <a:t>Adjust for FWER or FDR</a:t>
            </a:r>
          </a:p>
        </p:txBody>
      </p:sp>
    </p:spTree>
    <p:extLst>
      <p:ext uri="{BB962C8B-B14F-4D97-AF65-F5344CB8AC3E}">
        <p14:creationId xmlns:p14="http://schemas.microsoft.com/office/powerpoint/2010/main" val="2504886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851263" y="365125"/>
            <a:ext cx="10515600" cy="1325563"/>
          </a:xfrm>
        </p:spPr>
        <p:txBody>
          <a:bodyPr/>
          <a:lstStyle/>
          <a:p>
            <a:r>
              <a:rPr lang="en-US" dirty="0"/>
              <a:t>Sensitivity </a:t>
            </a:r>
            <a:r>
              <a:rPr lang="en-US"/>
              <a:t>analysis example</a:t>
            </a:r>
            <a:endParaRPr lang="en-US" dirty="0"/>
          </a:p>
        </p:txBody>
      </p:sp>
      <p:sp>
        <p:nvSpPr>
          <p:cNvPr id="3" name="Content Placeholder 2"/>
          <p:cNvSpPr>
            <a:spLocks noGrp="1"/>
          </p:cNvSpPr>
          <p:nvPr>
            <p:ph idx="1"/>
          </p:nvPr>
        </p:nvSpPr>
        <p:spPr/>
        <p:txBody>
          <a:bodyPr>
            <a:normAutofit lnSpcReduction="10000"/>
          </a:bodyPr>
          <a:lstStyle/>
          <a:p>
            <a:pPr marL="0" indent="0" fontAlgn="base">
              <a:buNone/>
            </a:pPr>
            <a:r>
              <a:rPr lang="en-US" b="1" dirty="0"/>
              <a:t>Multiple Testing and Post Hoc Tests.</a:t>
            </a:r>
          </a:p>
          <a:p>
            <a:pPr marL="0" indent="0" fontAlgn="base">
              <a:buNone/>
            </a:pPr>
            <a:r>
              <a:rPr lang="en-US" dirty="0"/>
              <a:t>The multiple regression associations were the most robust; </a:t>
            </a:r>
            <a:r>
              <a:rPr lang="en-US" dirty="0" err="1"/>
              <a:t>Δ</a:t>
            </a:r>
            <a:r>
              <a:rPr lang="en-US" i="1" dirty="0" err="1"/>
              <a:t>d</a:t>
            </a:r>
            <a:r>
              <a:rPr lang="en-US" i="1" dirty="0"/>
              <a:t>′</a:t>
            </a:r>
            <a:r>
              <a:rPr lang="en-US" dirty="0"/>
              <a:t> advantage associated with predominance of hallucination-proneness and disadvantage in </a:t>
            </a:r>
            <a:r>
              <a:rPr lang="en-US" dirty="0" err="1"/>
              <a:t>Δ</a:t>
            </a:r>
            <a:r>
              <a:rPr lang="en-US" i="1" dirty="0" err="1"/>
              <a:t>d</a:t>
            </a:r>
            <a:r>
              <a:rPr lang="en-US" i="1" dirty="0"/>
              <a:t>′</a:t>
            </a:r>
            <a:r>
              <a:rPr lang="en-US" dirty="0"/>
              <a:t> and </a:t>
            </a:r>
            <a:r>
              <a:rPr lang="en-US" dirty="0" err="1"/>
              <a:t>Δ</a:t>
            </a:r>
            <a:r>
              <a:rPr lang="en-US" i="1" dirty="0" err="1"/>
              <a:t>v</a:t>
            </a:r>
            <a:r>
              <a:rPr lang="en-US" dirty="0"/>
              <a:t> associated with predominance of delusion-proneness remained significant when corrected for 5% false discovery rate. Our other results did not survive this correction and should thus be considered preliminary.</a:t>
            </a:r>
          </a:p>
          <a:p>
            <a:pPr marL="0" indent="0" fontAlgn="base">
              <a:buNone/>
            </a:pPr>
            <a:endParaRPr lang="en-US" dirty="0"/>
          </a:p>
          <a:p>
            <a:pPr marL="0" indent="0" fontAlgn="base">
              <a:buNone/>
            </a:pPr>
            <a:endParaRPr lang="en-US" dirty="0"/>
          </a:p>
          <a:p>
            <a:pPr marL="0" indent="0" fontAlgn="base">
              <a:buNone/>
            </a:pPr>
            <a:r>
              <a:rPr lang="en-US" sz="1800" dirty="0"/>
              <a:t>Davies, D. J., </a:t>
            </a:r>
            <a:r>
              <a:rPr lang="en-US" sz="1800" dirty="0" err="1"/>
              <a:t>Teufel</a:t>
            </a:r>
            <a:r>
              <a:rPr lang="en-US" sz="1800" dirty="0"/>
              <a:t>, C., &amp; Fletcher, P. C. (2017). Anomalous Perceptions and Beliefs Are Associated With Shifts Toward Different Types of Prior Knowledge in Perceptual Inference. </a:t>
            </a:r>
            <a:r>
              <a:rPr lang="en-US" sz="1800" i="1" dirty="0"/>
              <a:t>Schizophrenia Bulletin</a:t>
            </a:r>
            <a:r>
              <a:rPr lang="en-US" sz="1800" dirty="0"/>
              <a:t>.</a:t>
            </a:r>
          </a:p>
          <a:p>
            <a:pPr marL="0" indent="0">
              <a:buNone/>
            </a:pPr>
            <a:endParaRPr lang="en-US" dirty="0"/>
          </a:p>
        </p:txBody>
      </p:sp>
    </p:spTree>
    <p:extLst>
      <p:ext uri="{BB962C8B-B14F-4D97-AF65-F5344CB8AC3E}">
        <p14:creationId xmlns:p14="http://schemas.microsoft.com/office/powerpoint/2010/main" val="13500406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F75731-9399-9747-A7E3-1E62C344F340}"/>
              </a:ext>
            </a:extLst>
          </p:cNvPr>
          <p:cNvSpPr>
            <a:spLocks noGrp="1"/>
          </p:cNvSpPr>
          <p:nvPr>
            <p:ph type="title"/>
          </p:nvPr>
        </p:nvSpPr>
        <p:spPr/>
        <p:txBody>
          <a:bodyPr/>
          <a:lstStyle/>
          <a:p>
            <a:r>
              <a:rPr lang="en-US" dirty="0"/>
              <a:t>Moderation</a:t>
            </a:r>
          </a:p>
        </p:txBody>
      </p:sp>
      <p:sp>
        <p:nvSpPr>
          <p:cNvPr id="3" name="Content Placeholder 2">
            <a:extLst>
              <a:ext uri="{FF2B5EF4-FFF2-40B4-BE49-F238E27FC236}">
                <a16:creationId xmlns:a16="http://schemas.microsoft.com/office/drawing/2014/main" id="{49DE281E-EDF4-E144-9260-A87E7507CA3A}"/>
              </a:ext>
            </a:extLst>
          </p:cNvPr>
          <p:cNvSpPr>
            <a:spLocks noGrp="1"/>
          </p:cNvSpPr>
          <p:nvPr>
            <p:ph idx="1"/>
          </p:nvPr>
        </p:nvSpPr>
        <p:spPr/>
        <p:txBody>
          <a:bodyPr/>
          <a:lstStyle/>
          <a:p>
            <a:r>
              <a:rPr lang="en-US" dirty="0"/>
              <a:t>What does moderation mean?</a:t>
            </a:r>
          </a:p>
          <a:p>
            <a:r>
              <a:rPr lang="en-US" dirty="0"/>
              <a:t>“Effect of A only happens with B also happens” or</a:t>
            </a:r>
          </a:p>
          <a:p>
            <a:r>
              <a:rPr lang="en-US" dirty="0"/>
              <a:t>“Effect of A is much bigger when B also present”</a:t>
            </a:r>
          </a:p>
          <a:p>
            <a:pPr marL="0" indent="0">
              <a:buNone/>
            </a:pPr>
            <a:endParaRPr lang="en-US" dirty="0"/>
          </a:p>
          <a:p>
            <a:endParaRPr lang="en-US" dirty="0"/>
          </a:p>
        </p:txBody>
      </p:sp>
      <p:pic>
        <p:nvPicPr>
          <p:cNvPr id="5" name="Picture 4" descr="A screenshot of a cell phone&#10;&#10;Description automatically generated">
            <a:extLst>
              <a:ext uri="{FF2B5EF4-FFF2-40B4-BE49-F238E27FC236}">
                <a16:creationId xmlns:a16="http://schemas.microsoft.com/office/drawing/2014/main" id="{1C84C878-B270-8347-89B7-8E32CDCE63B8}"/>
              </a:ext>
            </a:extLst>
          </p:cNvPr>
          <p:cNvPicPr>
            <a:picLocks noChangeAspect="1"/>
          </p:cNvPicPr>
          <p:nvPr/>
        </p:nvPicPr>
        <p:blipFill>
          <a:blip r:embed="rId2"/>
          <a:stretch>
            <a:fillRect/>
          </a:stretch>
        </p:blipFill>
        <p:spPr>
          <a:xfrm>
            <a:off x="4572000" y="777875"/>
            <a:ext cx="7620000" cy="5715000"/>
          </a:xfrm>
          <a:prstGeom prst="rect">
            <a:avLst/>
          </a:prstGeom>
        </p:spPr>
      </p:pic>
    </p:spTree>
    <p:extLst>
      <p:ext uri="{BB962C8B-B14F-4D97-AF65-F5344CB8AC3E}">
        <p14:creationId xmlns:p14="http://schemas.microsoft.com/office/powerpoint/2010/main" val="1219922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Exercises</a:t>
            </a:r>
          </a:p>
        </p:txBody>
      </p:sp>
      <p:sp>
        <p:nvSpPr>
          <p:cNvPr id="3" name="Content Placeholder 2"/>
          <p:cNvSpPr>
            <a:spLocks noGrp="1"/>
          </p:cNvSpPr>
          <p:nvPr>
            <p:ph idx="1"/>
          </p:nvPr>
        </p:nvSpPr>
        <p:spPr/>
        <p:txBody>
          <a:bodyPr/>
          <a:lstStyle/>
          <a:p>
            <a:r>
              <a:rPr lang="en-US" dirty="0"/>
              <a:t>Hierarchical multiple regression</a:t>
            </a:r>
          </a:p>
          <a:p>
            <a:r>
              <a:rPr lang="en-US" dirty="0"/>
              <a:t>Pairwise contrasts</a:t>
            </a:r>
          </a:p>
          <a:p>
            <a:r>
              <a:rPr lang="en-US" dirty="0"/>
              <a:t>Interaction contrasts</a:t>
            </a:r>
          </a:p>
          <a:p>
            <a:r>
              <a:rPr lang="en-US" dirty="0"/>
              <a:t>P value adjustment</a:t>
            </a:r>
          </a:p>
          <a:p>
            <a:endParaRPr lang="en-US" dirty="0"/>
          </a:p>
        </p:txBody>
      </p:sp>
    </p:spTree>
    <p:extLst>
      <p:ext uri="{BB962C8B-B14F-4D97-AF65-F5344CB8AC3E}">
        <p14:creationId xmlns:p14="http://schemas.microsoft.com/office/powerpoint/2010/main" val="6465717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F99FE0-37B5-DC45-B83B-C472254C2982}"/>
              </a:ext>
            </a:extLst>
          </p:cNvPr>
          <p:cNvSpPr>
            <a:spLocks noGrp="1"/>
          </p:cNvSpPr>
          <p:nvPr>
            <p:ph type="title"/>
          </p:nvPr>
        </p:nvSpPr>
        <p:spPr/>
        <p:txBody>
          <a:bodyPr/>
          <a:lstStyle/>
          <a:p>
            <a:r>
              <a:rPr lang="en-US" dirty="0"/>
              <a:t>Seen this before…</a:t>
            </a:r>
          </a:p>
        </p:txBody>
      </p:sp>
      <p:sp>
        <p:nvSpPr>
          <p:cNvPr id="3" name="Content Placeholder 2">
            <a:extLst>
              <a:ext uri="{FF2B5EF4-FFF2-40B4-BE49-F238E27FC236}">
                <a16:creationId xmlns:a16="http://schemas.microsoft.com/office/drawing/2014/main" id="{78D5811E-7806-A145-AA1B-81B6B853B7F2}"/>
              </a:ext>
            </a:extLst>
          </p:cNvPr>
          <p:cNvSpPr>
            <a:spLocks noGrp="1"/>
          </p:cNvSpPr>
          <p:nvPr>
            <p:ph idx="1"/>
          </p:nvPr>
        </p:nvSpPr>
        <p:spPr/>
        <p:txBody>
          <a:bodyPr>
            <a:normAutofit fontScale="85000" lnSpcReduction="20000"/>
          </a:bodyPr>
          <a:lstStyle/>
          <a:p>
            <a:pPr marL="0" indent="0">
              <a:buNone/>
            </a:pPr>
            <a:r>
              <a:rPr lang="en-US" dirty="0" err="1">
                <a:latin typeface="Andale Mono" panose="020B0509000000000004" pitchFamily="49" charset="0"/>
              </a:rPr>
              <a:t>lm</a:t>
            </a:r>
            <a:r>
              <a:rPr lang="en-US" dirty="0">
                <a:latin typeface="Andale Mono" panose="020B0509000000000004" pitchFamily="49" charset="0"/>
              </a:rPr>
              <a:t>(y ~ A * B… )</a:t>
            </a:r>
          </a:p>
          <a:p>
            <a:pPr marL="0" indent="0">
              <a:buNone/>
            </a:pPr>
            <a:endParaRPr lang="en-US" dirty="0"/>
          </a:p>
          <a:p>
            <a:pPr marL="0" indent="0">
              <a:buNone/>
            </a:pPr>
            <a:r>
              <a:rPr lang="en-US" dirty="0"/>
              <a:t>F test:</a:t>
            </a:r>
          </a:p>
          <a:p>
            <a:pPr marL="0" indent="0">
              <a:buNone/>
            </a:pPr>
            <a:r>
              <a:rPr lang="en-US" dirty="0">
                <a:latin typeface="Andale Mono" panose="020B0509000000000004" pitchFamily="49" charset="0"/>
              </a:rPr>
              <a:t>	car::</a:t>
            </a:r>
            <a:r>
              <a:rPr lang="en-US" dirty="0" err="1">
                <a:latin typeface="Andale Mono" panose="020B0509000000000004" pitchFamily="49" charset="0"/>
              </a:rPr>
              <a:t>Anova</a:t>
            </a:r>
            <a:r>
              <a:rPr lang="en-US" dirty="0">
                <a:latin typeface="Andale Mono" panose="020B0509000000000004" pitchFamily="49" charset="0"/>
              </a:rPr>
              <a:t>(model)</a:t>
            </a:r>
          </a:p>
          <a:p>
            <a:pPr marL="0" indent="0">
              <a:buNone/>
            </a:pPr>
            <a:endParaRPr lang="en-US" dirty="0"/>
          </a:p>
          <a:p>
            <a:pPr marL="0" indent="0">
              <a:buNone/>
            </a:pPr>
            <a:r>
              <a:rPr lang="en-US" dirty="0"/>
              <a:t>BF for the interaction:</a:t>
            </a:r>
          </a:p>
          <a:p>
            <a:pPr marL="0" indent="0">
              <a:buNone/>
            </a:pPr>
            <a:endParaRPr lang="en-US" dirty="0"/>
          </a:p>
          <a:p>
            <a:pPr marL="0" indent="0">
              <a:buNone/>
            </a:pPr>
            <a:r>
              <a:rPr lang="en-US" dirty="0"/>
              <a:t>	</a:t>
            </a:r>
            <a:r>
              <a:rPr lang="en-US" dirty="0">
                <a:latin typeface="Andale Mono" panose="020B0509000000000004" pitchFamily="49" charset="0"/>
              </a:rPr>
              <a:t>m1 &lt;- </a:t>
            </a:r>
            <a:r>
              <a:rPr lang="en-US" dirty="0" err="1">
                <a:latin typeface="Andale Mono" panose="020B0509000000000004" pitchFamily="49" charset="0"/>
              </a:rPr>
              <a:t>lmBF</a:t>
            </a:r>
            <a:r>
              <a:rPr lang="en-US" dirty="0">
                <a:latin typeface="Andale Mono" panose="020B0509000000000004" pitchFamily="49" charset="0"/>
              </a:rPr>
              <a:t>( outcome ~ A +  B, data=df)</a:t>
            </a:r>
          </a:p>
          <a:p>
            <a:pPr marL="0" indent="0">
              <a:buNone/>
            </a:pPr>
            <a:r>
              <a:rPr lang="en-US" dirty="0">
                <a:latin typeface="Andale Mono" panose="020B0509000000000004" pitchFamily="49" charset="0"/>
              </a:rPr>
              <a:t>	m2 &lt;- </a:t>
            </a:r>
            <a:r>
              <a:rPr lang="en-US" dirty="0" err="1">
                <a:latin typeface="Andale Mono" panose="020B0509000000000004" pitchFamily="49" charset="0"/>
              </a:rPr>
              <a:t>lmBF</a:t>
            </a:r>
            <a:r>
              <a:rPr lang="en-US" dirty="0">
                <a:latin typeface="Andale Mono" panose="020B0509000000000004" pitchFamily="49" charset="0"/>
              </a:rPr>
              <a:t>( outcome ~ A * B, data=df)</a:t>
            </a:r>
          </a:p>
          <a:p>
            <a:pPr marL="0" indent="0">
              <a:buNone/>
            </a:pPr>
            <a:endParaRPr lang="en-US" dirty="0">
              <a:latin typeface="Andale Mono" panose="020B0509000000000004" pitchFamily="49" charset="0"/>
            </a:endParaRPr>
          </a:p>
          <a:p>
            <a:pPr marL="0" indent="0">
              <a:buNone/>
            </a:pPr>
            <a:r>
              <a:rPr lang="en-US" dirty="0">
                <a:latin typeface="Andale Mono" panose="020B0509000000000004" pitchFamily="49" charset="0"/>
              </a:rPr>
              <a:t>	m2/m1</a:t>
            </a:r>
          </a:p>
          <a:p>
            <a:pPr marL="0" indent="0">
              <a:buNone/>
            </a:pPr>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1681198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ABDE2A-E3F7-9F4A-B125-517EF72C444D}"/>
              </a:ext>
            </a:extLst>
          </p:cNvPr>
          <p:cNvSpPr>
            <a:spLocks noGrp="1"/>
          </p:cNvSpPr>
          <p:nvPr>
            <p:ph type="title"/>
          </p:nvPr>
        </p:nvSpPr>
        <p:spPr/>
        <p:txBody>
          <a:bodyPr>
            <a:normAutofit fontScale="90000"/>
          </a:bodyPr>
          <a:lstStyle/>
          <a:p>
            <a:r>
              <a:rPr lang="en-US" dirty="0" err="1"/>
              <a:t>emmeans</a:t>
            </a:r>
            <a:r>
              <a:rPr lang="en-US" dirty="0"/>
              <a:t> for </a:t>
            </a:r>
            <a:r>
              <a:rPr lang="en-US" dirty="0" err="1"/>
              <a:t>followup</a:t>
            </a:r>
            <a:r>
              <a:rPr lang="en-US" dirty="0"/>
              <a:t> tests</a:t>
            </a:r>
            <a:br>
              <a:rPr lang="en-US" dirty="0"/>
            </a:br>
            <a:r>
              <a:rPr lang="en-US" sz="2800" dirty="0" err="1"/>
              <a:t>emmeans</a:t>
            </a:r>
            <a:r>
              <a:rPr lang="en-US" sz="2800" dirty="0"/>
              <a:t> … short for </a:t>
            </a:r>
            <a:r>
              <a:rPr lang="en-US" sz="2800" i="1" dirty="0"/>
              <a:t>estimated marginal means</a:t>
            </a:r>
            <a:br>
              <a:rPr lang="en-US" sz="2800" i="1" dirty="0"/>
            </a:br>
            <a:r>
              <a:rPr lang="en-US" sz="2800" dirty="0"/>
              <a:t>marginal = </a:t>
            </a:r>
            <a:r>
              <a:rPr lang="en-US" sz="2800" i="1" dirty="0"/>
              <a:t>“averaging across other factors”</a:t>
            </a:r>
            <a:endParaRPr lang="en-US" i="1" dirty="0"/>
          </a:p>
        </p:txBody>
      </p:sp>
      <p:pic>
        <p:nvPicPr>
          <p:cNvPr id="11" name="Content Placeholder 10" descr="A screenshot of a cell phone&#10;&#10;Description automatically generated">
            <a:extLst>
              <a:ext uri="{FF2B5EF4-FFF2-40B4-BE49-F238E27FC236}">
                <a16:creationId xmlns:a16="http://schemas.microsoft.com/office/drawing/2014/main" id="{65C82FA6-6F0B-844F-B11F-1F582C1BF46C}"/>
              </a:ext>
            </a:extLst>
          </p:cNvPr>
          <p:cNvPicPr>
            <a:picLocks noGrp="1" noChangeAspect="1"/>
          </p:cNvPicPr>
          <p:nvPr>
            <p:ph idx="1"/>
          </p:nvPr>
        </p:nvPicPr>
        <p:blipFill>
          <a:blip r:embed="rId2"/>
          <a:stretch>
            <a:fillRect/>
          </a:stretch>
        </p:blipFill>
        <p:spPr>
          <a:xfrm>
            <a:off x="627964" y="2307046"/>
            <a:ext cx="9156700" cy="3759200"/>
          </a:xfrm>
          <a:prstGeom prst="rect">
            <a:avLst/>
          </a:prstGeom>
        </p:spPr>
      </p:pic>
    </p:spTree>
    <p:extLst>
      <p:ext uri="{BB962C8B-B14F-4D97-AF65-F5344CB8AC3E}">
        <p14:creationId xmlns:p14="http://schemas.microsoft.com/office/powerpoint/2010/main" val="1969704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ABDE2A-E3F7-9F4A-B125-517EF72C444D}"/>
              </a:ext>
            </a:extLst>
          </p:cNvPr>
          <p:cNvSpPr>
            <a:spLocks noGrp="1"/>
          </p:cNvSpPr>
          <p:nvPr>
            <p:ph type="title"/>
          </p:nvPr>
        </p:nvSpPr>
        <p:spPr/>
        <p:txBody>
          <a:bodyPr>
            <a:normAutofit fontScale="90000"/>
          </a:bodyPr>
          <a:lstStyle/>
          <a:p>
            <a:r>
              <a:rPr lang="en-US" dirty="0" err="1"/>
              <a:t>emmeans</a:t>
            </a:r>
            <a:r>
              <a:rPr lang="en-US" dirty="0"/>
              <a:t> for </a:t>
            </a:r>
            <a:r>
              <a:rPr lang="en-US" dirty="0" err="1"/>
              <a:t>followup</a:t>
            </a:r>
            <a:r>
              <a:rPr lang="en-US" dirty="0"/>
              <a:t> tests</a:t>
            </a:r>
            <a:br>
              <a:rPr lang="en-US" dirty="0"/>
            </a:br>
            <a:r>
              <a:rPr lang="en-US" sz="2800" dirty="0" err="1"/>
              <a:t>emmeans</a:t>
            </a:r>
            <a:r>
              <a:rPr lang="en-US" sz="2800" dirty="0"/>
              <a:t> = </a:t>
            </a:r>
            <a:r>
              <a:rPr lang="en-US" sz="2800" i="1" dirty="0"/>
              <a:t>estimated marginal means</a:t>
            </a:r>
            <a:br>
              <a:rPr lang="en-US" sz="2800" i="1" dirty="0"/>
            </a:br>
            <a:r>
              <a:rPr lang="en-US" sz="2800" dirty="0"/>
              <a:t>marginal = </a:t>
            </a:r>
            <a:r>
              <a:rPr lang="en-US" sz="2800" i="1" dirty="0"/>
              <a:t>“averaging across other factors”</a:t>
            </a:r>
            <a:endParaRPr lang="en-US" i="1" dirty="0"/>
          </a:p>
        </p:txBody>
      </p:sp>
      <p:pic>
        <p:nvPicPr>
          <p:cNvPr id="7" name="Content Placeholder 6" descr="A screenshot of a cell phone&#10;&#10;Description automatically generated">
            <a:extLst>
              <a:ext uri="{FF2B5EF4-FFF2-40B4-BE49-F238E27FC236}">
                <a16:creationId xmlns:a16="http://schemas.microsoft.com/office/drawing/2014/main" id="{7F0378E1-9755-0847-AE25-C06655A4B705}"/>
              </a:ext>
            </a:extLst>
          </p:cNvPr>
          <p:cNvPicPr>
            <a:picLocks noGrp="1" noChangeAspect="1"/>
          </p:cNvPicPr>
          <p:nvPr>
            <p:ph idx="1"/>
          </p:nvPr>
        </p:nvPicPr>
        <p:blipFill>
          <a:blip r:embed="rId2"/>
          <a:stretch>
            <a:fillRect/>
          </a:stretch>
        </p:blipFill>
        <p:spPr>
          <a:xfrm>
            <a:off x="838200" y="1875052"/>
            <a:ext cx="8922687" cy="4351338"/>
          </a:xfrm>
        </p:spPr>
      </p:pic>
      <p:pic>
        <p:nvPicPr>
          <p:cNvPr id="4" name="Picture 3" descr="A screenshot of a cell phone&#10;&#10;Description automatically generated">
            <a:extLst>
              <a:ext uri="{FF2B5EF4-FFF2-40B4-BE49-F238E27FC236}">
                <a16:creationId xmlns:a16="http://schemas.microsoft.com/office/drawing/2014/main" id="{2DB3E227-1460-2944-AFBF-A1C7DEF6D5F6}"/>
              </a:ext>
            </a:extLst>
          </p:cNvPr>
          <p:cNvPicPr>
            <a:picLocks noChangeAspect="1"/>
          </p:cNvPicPr>
          <p:nvPr/>
        </p:nvPicPr>
        <p:blipFill>
          <a:blip r:embed="rId3"/>
          <a:stretch>
            <a:fillRect/>
          </a:stretch>
        </p:blipFill>
        <p:spPr>
          <a:xfrm>
            <a:off x="3733800" y="929846"/>
            <a:ext cx="7620000" cy="5715000"/>
          </a:xfrm>
          <a:prstGeom prst="rect">
            <a:avLst/>
          </a:prstGeom>
        </p:spPr>
      </p:pic>
    </p:spTree>
    <p:extLst>
      <p:ext uri="{BB962C8B-B14F-4D97-AF65-F5344CB8AC3E}">
        <p14:creationId xmlns:p14="http://schemas.microsoft.com/office/powerpoint/2010/main" val="1444224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screenshot of a cell phone&#10;&#10;Description automatically generated">
            <a:extLst>
              <a:ext uri="{FF2B5EF4-FFF2-40B4-BE49-F238E27FC236}">
                <a16:creationId xmlns:a16="http://schemas.microsoft.com/office/drawing/2014/main" id="{1C221ADD-6ADF-7145-A346-DA7197C59535}"/>
              </a:ext>
            </a:extLst>
          </p:cNvPr>
          <p:cNvPicPr>
            <a:picLocks noGrp="1" noChangeAspect="1"/>
          </p:cNvPicPr>
          <p:nvPr>
            <p:ph idx="1"/>
          </p:nvPr>
        </p:nvPicPr>
        <p:blipFill>
          <a:blip r:embed="rId2"/>
          <a:stretch>
            <a:fillRect/>
          </a:stretch>
        </p:blipFill>
        <p:spPr>
          <a:xfrm>
            <a:off x="838200" y="1690688"/>
            <a:ext cx="7391400" cy="3746500"/>
          </a:xfrm>
        </p:spPr>
      </p:pic>
      <p:sp>
        <p:nvSpPr>
          <p:cNvPr id="9" name="Title 8">
            <a:extLst>
              <a:ext uri="{FF2B5EF4-FFF2-40B4-BE49-F238E27FC236}">
                <a16:creationId xmlns:a16="http://schemas.microsoft.com/office/drawing/2014/main" id="{FE689412-197F-7E4F-963A-4C9362FD0251}"/>
              </a:ext>
            </a:extLst>
          </p:cNvPr>
          <p:cNvSpPr>
            <a:spLocks noGrp="1"/>
          </p:cNvSpPr>
          <p:nvPr>
            <p:ph type="title"/>
          </p:nvPr>
        </p:nvSpPr>
        <p:spPr/>
        <p:txBody>
          <a:bodyPr/>
          <a:lstStyle/>
          <a:p>
            <a:r>
              <a:rPr lang="en-US" dirty="0"/>
              <a:t>All cell means</a:t>
            </a:r>
          </a:p>
        </p:txBody>
      </p:sp>
      <p:pic>
        <p:nvPicPr>
          <p:cNvPr id="5" name="Picture 4" descr="A screenshot of a cell phone&#10;&#10;Description automatically generated">
            <a:extLst>
              <a:ext uri="{FF2B5EF4-FFF2-40B4-BE49-F238E27FC236}">
                <a16:creationId xmlns:a16="http://schemas.microsoft.com/office/drawing/2014/main" id="{6315865F-590D-7549-AFA5-C1213D20284A}"/>
              </a:ext>
            </a:extLst>
          </p:cNvPr>
          <p:cNvPicPr>
            <a:picLocks noChangeAspect="1"/>
          </p:cNvPicPr>
          <p:nvPr/>
        </p:nvPicPr>
        <p:blipFill>
          <a:blip r:embed="rId3"/>
          <a:stretch>
            <a:fillRect/>
          </a:stretch>
        </p:blipFill>
        <p:spPr>
          <a:xfrm>
            <a:off x="2891414" y="566223"/>
            <a:ext cx="9022426" cy="6215449"/>
          </a:xfrm>
          <a:prstGeom prst="rect">
            <a:avLst/>
          </a:prstGeom>
        </p:spPr>
      </p:pic>
    </p:spTree>
    <p:extLst>
      <p:ext uri="{BB962C8B-B14F-4D97-AF65-F5344CB8AC3E}">
        <p14:creationId xmlns:p14="http://schemas.microsoft.com/office/powerpoint/2010/main" val="35173579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FE689412-197F-7E4F-963A-4C9362FD0251}"/>
              </a:ext>
            </a:extLst>
          </p:cNvPr>
          <p:cNvSpPr>
            <a:spLocks noGrp="1"/>
          </p:cNvSpPr>
          <p:nvPr>
            <p:ph type="title"/>
          </p:nvPr>
        </p:nvSpPr>
        <p:spPr/>
        <p:txBody>
          <a:bodyPr/>
          <a:lstStyle/>
          <a:p>
            <a:r>
              <a:rPr lang="en-US" dirty="0"/>
              <a:t>All pairwise contrasts</a:t>
            </a:r>
          </a:p>
        </p:txBody>
      </p:sp>
      <p:pic>
        <p:nvPicPr>
          <p:cNvPr id="6" name="Content Placeholder 5" descr="A close up of text on a white background&#10;&#10;Description automatically generated">
            <a:extLst>
              <a:ext uri="{FF2B5EF4-FFF2-40B4-BE49-F238E27FC236}">
                <a16:creationId xmlns:a16="http://schemas.microsoft.com/office/drawing/2014/main" id="{A225E64F-C7FB-F84F-BB06-75CDBAB63FBD}"/>
              </a:ext>
            </a:extLst>
          </p:cNvPr>
          <p:cNvPicPr>
            <a:picLocks noGrp="1" noChangeAspect="1"/>
          </p:cNvPicPr>
          <p:nvPr>
            <p:ph idx="1"/>
          </p:nvPr>
        </p:nvPicPr>
        <p:blipFill>
          <a:blip r:embed="rId2"/>
          <a:stretch>
            <a:fillRect/>
          </a:stretch>
        </p:blipFill>
        <p:spPr>
          <a:xfrm>
            <a:off x="838200" y="1690688"/>
            <a:ext cx="6069933" cy="4351338"/>
          </a:xfrm>
        </p:spPr>
      </p:pic>
      <p:pic>
        <p:nvPicPr>
          <p:cNvPr id="3" name="Picture 2" descr="A screenshot of a social media post&#10;&#10;Description automatically generated">
            <a:extLst>
              <a:ext uri="{FF2B5EF4-FFF2-40B4-BE49-F238E27FC236}">
                <a16:creationId xmlns:a16="http://schemas.microsoft.com/office/drawing/2014/main" id="{37B3CFE2-982D-AE4B-B47C-442363FFC7D5}"/>
              </a:ext>
            </a:extLst>
          </p:cNvPr>
          <p:cNvPicPr>
            <a:picLocks noChangeAspect="1"/>
          </p:cNvPicPr>
          <p:nvPr/>
        </p:nvPicPr>
        <p:blipFill>
          <a:blip r:embed="rId3"/>
          <a:stretch>
            <a:fillRect/>
          </a:stretch>
        </p:blipFill>
        <p:spPr>
          <a:xfrm>
            <a:off x="3052118" y="365125"/>
            <a:ext cx="8744465" cy="5935812"/>
          </a:xfrm>
          <a:prstGeom prst="rect">
            <a:avLst/>
          </a:prstGeom>
        </p:spPr>
      </p:pic>
    </p:spTree>
    <p:extLst>
      <p:ext uri="{BB962C8B-B14F-4D97-AF65-F5344CB8AC3E}">
        <p14:creationId xmlns:p14="http://schemas.microsoft.com/office/powerpoint/2010/main" val="1121996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2256</TotalTime>
  <Words>2969</Words>
  <Application>Microsoft Macintosh PowerPoint</Application>
  <PresentationFormat>Widescreen</PresentationFormat>
  <Paragraphs>272</Paragraphs>
  <Slides>40</Slides>
  <Notes>19</Notes>
  <HiddenSlides>4</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40</vt:i4>
      </vt:variant>
    </vt:vector>
  </HeadingPairs>
  <TitlesOfParts>
    <vt:vector size="45" baseType="lpstr">
      <vt:lpstr>Andale Mono</vt:lpstr>
      <vt:lpstr>Arial</vt:lpstr>
      <vt:lpstr>Calibri</vt:lpstr>
      <vt:lpstr>Calibri Light</vt:lpstr>
      <vt:lpstr>Office Theme</vt:lpstr>
      <vt:lpstr>Real world analysis 3</vt:lpstr>
      <vt:lpstr>Stuff you asked for</vt:lpstr>
      <vt:lpstr>Hierarchical regression</vt:lpstr>
      <vt:lpstr>Moderation</vt:lpstr>
      <vt:lpstr>Seen this before…</vt:lpstr>
      <vt:lpstr>emmeans for followup tests emmeans … short for estimated marginal means marginal = “averaging across other factors”</vt:lpstr>
      <vt:lpstr>emmeans for followup tests emmeans = estimated marginal means marginal = “averaging across other factors”</vt:lpstr>
      <vt:lpstr>All cell means</vt:lpstr>
      <vt:lpstr>All pairwise contrasts</vt:lpstr>
      <vt:lpstr>Differences within instruction</vt:lpstr>
      <vt:lpstr>Differences in differences</vt:lpstr>
      <vt:lpstr>Avoiding Bad bets and False discoveries</vt:lpstr>
      <vt:lpstr>Fisher's conception of p values</vt:lpstr>
      <vt:lpstr>Neyman &amp; Pearson</vt:lpstr>
      <vt:lpstr>Neyman &amp; Pearson</vt:lpstr>
      <vt:lpstr>Fisher</vt:lpstr>
      <vt:lpstr>Are we scientists or engineers?</vt:lpstr>
      <vt:lpstr>PowerPoint Presentation</vt:lpstr>
      <vt:lpstr>PowerPoint Presentation</vt:lpstr>
      <vt:lpstr>PowerPoint Presentation</vt:lpstr>
      <vt:lpstr>PowerPoint Presentation</vt:lpstr>
      <vt:lpstr>PowerPoint Presentation</vt:lpstr>
      <vt:lpstr>PowerPoint Presentation</vt:lpstr>
      <vt:lpstr>Colquhoun 2014</vt:lpstr>
      <vt:lpstr>One test/many tests</vt:lpstr>
      <vt:lpstr>Sources of Multiple Comparisons</vt:lpstr>
      <vt:lpstr>People worry about "doing it right"</vt:lpstr>
      <vt:lpstr>Multiplicity in multi-way Anova</vt:lpstr>
      <vt:lpstr>2 questions: </vt:lpstr>
      <vt:lpstr>What do you care about?</vt:lpstr>
      <vt:lpstr>Anova and omnibus tests</vt:lpstr>
      <vt:lpstr>Bonferroni/FDR methods</vt:lpstr>
      <vt:lpstr>How big is the family? Feise 2002</vt:lpstr>
      <vt:lpstr>Family size</vt:lpstr>
      <vt:lpstr>Double standards?</vt:lpstr>
      <vt:lpstr>George Soros</vt:lpstr>
      <vt:lpstr>Pragmatically, the family might be:</vt:lpstr>
      <vt:lpstr>Advice</vt:lpstr>
      <vt:lpstr>Sensitivity analysis example</vt:lpstr>
      <vt:lpstr>Exercises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Real world analysis 3</dc:title>
  <dc:creator>Ben Whalley</dc:creator>
  <cp:lastModifiedBy>Ben Whalley</cp:lastModifiedBy>
  <cp:revision>47</cp:revision>
  <dcterms:created xsi:type="dcterms:W3CDTF">2020-03-10T10:45:21Z</dcterms:created>
  <dcterms:modified xsi:type="dcterms:W3CDTF">2020-03-12T21:41:10Z</dcterms:modified>
</cp:coreProperties>
</file>